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7" r:id="rId3"/>
    <p:sldId id="259" r:id="rId4"/>
    <p:sldId id="261" r:id="rId5"/>
    <p:sldId id="260" r:id="rId6"/>
    <p:sldId id="262" r:id="rId7"/>
    <p:sldId id="263" r:id="rId8"/>
    <p:sldId id="265" r:id="rId9"/>
    <p:sldId id="264" r:id="rId10"/>
    <p:sldId id="266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558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217503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164360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943622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7057952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155846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990749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02667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09422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305492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979807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513949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29DC89-CC90-4786-8A0E-6E29888A084A}" type="datetimeFigureOut">
              <a:rPr lang="en-GB" smtClean="0"/>
              <a:t>30/01/2013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C8C156-A59F-40A0-BC51-9932A99DE15A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794236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GB" dirty="0"/>
              <a:t>Unit 7 Organisational Systems Security</a:t>
            </a:r>
            <a:endParaRPr lang="en-GB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8313" y="981075"/>
            <a:ext cx="8229600" cy="5040313"/>
          </a:xfrm>
        </p:spPr>
        <p:txBody>
          <a:bodyPr rtlCol="0">
            <a:normAutofit/>
          </a:bodyPr>
          <a:lstStyle/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GB" dirty="0" smtClean="0"/>
              <a:t>	Threats to a system</a:t>
            </a:r>
          </a:p>
          <a:p>
            <a:pPr marL="0" lvl="0" indent="0">
              <a:buNone/>
            </a:pPr>
            <a:r>
              <a:rPr lang="en-GB" b="1" dirty="0">
                <a:solidFill>
                  <a:prstClr val="black"/>
                </a:solidFill>
              </a:rPr>
              <a:t>Task 3</a:t>
            </a:r>
            <a:endParaRPr lang="en-GB" dirty="0">
              <a:solidFill>
                <a:prstClr val="black"/>
              </a:solidFill>
            </a:endParaRPr>
          </a:p>
          <a:p>
            <a:pPr lvl="0"/>
            <a:r>
              <a:rPr lang="en-GB" dirty="0">
                <a:solidFill>
                  <a:prstClr val="black"/>
                </a:solidFill>
              </a:rPr>
              <a:t>Learners must </a:t>
            </a:r>
            <a:r>
              <a:rPr lang="en-GB" b="1" dirty="0">
                <a:solidFill>
                  <a:prstClr val="black"/>
                </a:solidFill>
              </a:rPr>
              <a:t>explain</a:t>
            </a:r>
            <a:r>
              <a:rPr lang="en-GB" dirty="0">
                <a:solidFill>
                  <a:prstClr val="black"/>
                </a:solidFill>
              </a:rPr>
              <a:t> the impact of at least 4 different types of threat on an organisation.  You must suggest different issues arising from theft or damage to hardware and the theft or damage to data within a given organisation. In this case South Nottingham College. </a:t>
            </a:r>
          </a:p>
          <a:p>
            <a:pPr lvl="0">
              <a:buNone/>
              <a:defRPr/>
            </a:pPr>
            <a:r>
              <a:rPr lang="en-GB" dirty="0">
                <a:solidFill>
                  <a:prstClr val="black"/>
                </a:solidFill>
              </a:rPr>
              <a:t>								P1</a:t>
            </a:r>
          </a:p>
        </p:txBody>
      </p:sp>
    </p:spTree>
    <p:extLst>
      <p:ext uri="{BB962C8B-B14F-4D97-AF65-F5344CB8AC3E}">
        <p14:creationId xmlns:p14="http://schemas.microsoft.com/office/powerpoint/2010/main" val="27091405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GB" dirty="0"/>
              <a:t>Unit 7 Organisational Systems Security</a:t>
            </a:r>
            <a:endParaRPr lang="en-GB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504" y="620688"/>
            <a:ext cx="8229600" cy="5040313"/>
          </a:xfrm>
        </p:spPr>
        <p:txBody>
          <a:bodyPr rtlCol="0">
            <a:normAutofit fontScale="92500"/>
          </a:bodyPr>
          <a:lstStyle/>
          <a:p>
            <a:pPr marL="609600" indent="-609600" algn="ctr">
              <a:buClr>
                <a:schemeClr val="tx1"/>
              </a:buClr>
              <a:buFont typeface="Wingdings" pitchFamily="2" charset="2"/>
              <a:buNone/>
            </a:pPr>
            <a:endParaRPr lang="en-GB" b="1" dirty="0" smtClean="0">
              <a:latin typeface="Arial" charset="0"/>
            </a:endParaRPr>
          </a:p>
          <a:p>
            <a:pPr marL="609600" indent="-609600" algn="ctr">
              <a:buClr>
                <a:schemeClr val="tx1"/>
              </a:buClr>
              <a:buFont typeface="Wingdings" pitchFamily="2" charset="2"/>
              <a:buNone/>
            </a:pPr>
            <a:r>
              <a:rPr lang="en-GB" dirty="0" smtClean="0">
                <a:latin typeface="Arial" charset="0"/>
              </a:rPr>
              <a:t>CYBER </a:t>
            </a:r>
            <a:r>
              <a:rPr lang="en-GB" dirty="0">
                <a:latin typeface="Arial" charset="0"/>
              </a:rPr>
              <a:t>DAMAGE</a:t>
            </a:r>
          </a:p>
          <a:p>
            <a:pPr marL="609600" indent="-609600" algn="ctr">
              <a:buClr>
                <a:schemeClr val="tx1"/>
              </a:buClr>
              <a:buFont typeface="Wingdings" pitchFamily="2" charset="2"/>
              <a:buNone/>
            </a:pPr>
            <a:endParaRPr lang="en-GB" dirty="0">
              <a:latin typeface="Arial" charset="0"/>
            </a:endParaRPr>
          </a:p>
          <a:p>
            <a:pPr marL="609600" indent="-609600">
              <a:buClr>
                <a:schemeClr val="tx1"/>
              </a:buClr>
            </a:pPr>
            <a:r>
              <a:rPr lang="en-GB" dirty="0">
                <a:latin typeface="Arial" charset="0"/>
              </a:rPr>
              <a:t>Research ‘cyber damage’ by internet search</a:t>
            </a:r>
          </a:p>
          <a:p>
            <a:pPr marL="609600" indent="-609600">
              <a:buClr>
                <a:schemeClr val="tx1"/>
              </a:buClr>
            </a:pPr>
            <a:endParaRPr lang="en-GB" dirty="0">
              <a:latin typeface="Arial" charset="0"/>
            </a:endParaRPr>
          </a:p>
          <a:p>
            <a:pPr marL="609600" indent="-609600">
              <a:buClr>
                <a:schemeClr val="tx1"/>
              </a:buClr>
            </a:pPr>
            <a:r>
              <a:rPr lang="en-GB" dirty="0">
                <a:latin typeface="Arial" charset="0"/>
              </a:rPr>
              <a:t>Find out how many insurance companies now offer cover for this </a:t>
            </a:r>
            <a:r>
              <a:rPr lang="en-GB" dirty="0" smtClean="0">
                <a:latin typeface="Arial" charset="0"/>
              </a:rPr>
              <a:t>possibility</a:t>
            </a:r>
          </a:p>
          <a:p>
            <a:pPr marL="609600" indent="-609600">
              <a:buClr>
                <a:schemeClr val="tx1"/>
              </a:buClr>
            </a:pPr>
            <a:endParaRPr lang="en-GB" dirty="0">
              <a:latin typeface="Arial" charset="0"/>
            </a:endParaRPr>
          </a:p>
          <a:p>
            <a:pPr marL="609600" indent="-609600">
              <a:buClr>
                <a:schemeClr val="tx1"/>
              </a:buClr>
            </a:pPr>
            <a:r>
              <a:rPr lang="en-GB" dirty="0" smtClean="0">
                <a:latin typeface="Arial" charset="0"/>
              </a:rPr>
              <a:t>Why do they offer </a:t>
            </a:r>
            <a:r>
              <a:rPr lang="en-GB" smtClean="0">
                <a:latin typeface="Arial" charset="0"/>
              </a:rPr>
              <a:t>this cover?</a:t>
            </a:r>
            <a:endParaRPr lang="en-GB" dirty="0">
              <a:latin typeface="Arial" charset="0"/>
            </a:endParaRPr>
          </a:p>
          <a:p>
            <a:pPr marL="0" indent="0">
              <a:buNone/>
            </a:pP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2127406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>
          <a:xfrm>
            <a:off x="395288" y="404813"/>
            <a:ext cx="8569200" cy="863947"/>
          </a:xfrm>
        </p:spPr>
        <p:txBody>
          <a:bodyPr>
            <a:normAutofit fontScale="90000"/>
          </a:bodyPr>
          <a:lstStyle/>
          <a:p>
            <a:r>
              <a:rPr lang="en-GB" dirty="0" smtClean="0"/>
              <a:t>Unit 7 </a:t>
            </a:r>
            <a:r>
              <a:rPr lang="en-GB" dirty="0"/>
              <a:t>Organisational Systems Security</a:t>
            </a:r>
            <a:endParaRPr lang="en-GB" dirty="0" smtClean="0"/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>
          <a:xfrm>
            <a:off x="395536" y="1340769"/>
            <a:ext cx="7376864" cy="4298032"/>
          </a:xfrm>
        </p:spPr>
        <p:txBody>
          <a:bodyPr/>
          <a:lstStyle/>
          <a:p>
            <a:r>
              <a:rPr lang="en-GB" dirty="0" smtClean="0">
                <a:solidFill>
                  <a:schemeClr val="tx1"/>
                </a:solidFill>
              </a:rPr>
              <a:t>Threats to a system</a:t>
            </a:r>
            <a:endParaRPr lang="en-GB" dirty="0">
              <a:solidFill>
                <a:schemeClr val="tx1"/>
              </a:solidFill>
            </a:endParaRPr>
          </a:p>
          <a:p>
            <a:pPr algn="l"/>
            <a:r>
              <a:rPr lang="en-GB" dirty="0">
                <a:solidFill>
                  <a:schemeClr val="tx1"/>
                </a:solidFill>
              </a:rPr>
              <a:t>A major threat to any system is the damage or destruction of systems or information on a networked computer system.  Threats include loss of files or data, natural disasters, malicious damage, technical failures, human error and theft.</a:t>
            </a:r>
          </a:p>
          <a:p>
            <a:pPr lvl="0" algn="l"/>
            <a:endParaRPr lang="en-GB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0760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GB" dirty="0"/>
              <a:t>Unit 7 Organisational Systems Security</a:t>
            </a:r>
            <a:endParaRPr lang="en-GB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8313" y="981075"/>
            <a:ext cx="8229600" cy="5040313"/>
          </a:xfrm>
        </p:spPr>
        <p:txBody>
          <a:bodyPr rtlCol="0">
            <a:normAutofit/>
          </a:bodyPr>
          <a:lstStyle/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GB" dirty="0" smtClean="0"/>
              <a:t>	Threats to a system</a:t>
            </a:r>
            <a:endParaRPr lang="en-GB" dirty="0"/>
          </a:p>
          <a:p>
            <a:pPr>
              <a:buNone/>
              <a:defRPr/>
            </a:pPr>
            <a:r>
              <a:rPr lang="en-GB" dirty="0"/>
              <a:t>Natural Disasters</a:t>
            </a:r>
            <a:r>
              <a:rPr lang="en-GB" dirty="0" smtClean="0"/>
              <a:t>:       Malicious </a:t>
            </a:r>
            <a:r>
              <a:rPr lang="en-GB" dirty="0"/>
              <a:t>Damage</a:t>
            </a:r>
            <a:r>
              <a:rPr lang="en-GB" dirty="0" smtClean="0"/>
              <a:t>:</a:t>
            </a:r>
          </a:p>
          <a:p>
            <a:pPr>
              <a:buNone/>
              <a:defRPr/>
            </a:pPr>
            <a:r>
              <a:rPr lang="en-GB" dirty="0"/>
              <a:t>Technical </a:t>
            </a:r>
            <a:r>
              <a:rPr lang="en-GB" dirty="0" smtClean="0"/>
              <a:t>Faults:          Human </a:t>
            </a:r>
            <a:r>
              <a:rPr lang="en-GB" dirty="0"/>
              <a:t>Error</a:t>
            </a:r>
            <a:r>
              <a:rPr lang="en-GB" dirty="0" smtClean="0"/>
              <a:t>:</a:t>
            </a:r>
          </a:p>
          <a:p>
            <a:pPr>
              <a:buNone/>
              <a:defRPr/>
            </a:pPr>
            <a:r>
              <a:rPr lang="en-GB" dirty="0" smtClean="0"/>
              <a:t>Theft:                             Organisational </a:t>
            </a:r>
            <a:r>
              <a:rPr lang="en-GB" dirty="0"/>
              <a:t>Risks</a:t>
            </a:r>
            <a:r>
              <a:rPr lang="en-GB" dirty="0" smtClean="0"/>
              <a:t>:</a:t>
            </a:r>
          </a:p>
          <a:p>
            <a:pPr>
              <a:buNone/>
              <a:defRPr/>
            </a:pPr>
            <a:endParaRPr lang="en-GB" dirty="0" smtClean="0"/>
          </a:p>
          <a:p>
            <a:pPr>
              <a:buNone/>
              <a:defRPr/>
            </a:pPr>
            <a:r>
              <a:rPr lang="en-GB" dirty="0" smtClean="0"/>
              <a:t>    In pairs investigate and provide examples of the above threats and the possible consequence of them.</a:t>
            </a:r>
          </a:p>
        </p:txBody>
      </p:sp>
    </p:spTree>
    <p:extLst>
      <p:ext uri="{BB962C8B-B14F-4D97-AF65-F5344CB8AC3E}">
        <p14:creationId xmlns:p14="http://schemas.microsoft.com/office/powerpoint/2010/main" val="2292423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GB" dirty="0"/>
              <a:t>Unit 7 Organisational Systems Security</a:t>
            </a:r>
            <a:endParaRPr lang="en-GB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8313" y="981075"/>
            <a:ext cx="8229600" cy="5040313"/>
          </a:xfrm>
        </p:spPr>
        <p:txBody>
          <a:bodyPr rtlCol="0">
            <a:normAutofit/>
          </a:bodyPr>
          <a:lstStyle/>
          <a:p>
            <a:pPr marL="0" indent="0" algn="ctr">
              <a:buNone/>
            </a:pPr>
            <a:r>
              <a:rPr lang="en-GB" dirty="0" smtClean="0"/>
              <a:t>Natural Disasters</a:t>
            </a:r>
          </a:p>
          <a:p>
            <a:pPr marL="609600" indent="-609600">
              <a:lnSpc>
                <a:spcPct val="90000"/>
              </a:lnSpc>
            </a:pPr>
            <a:r>
              <a:rPr lang="en-GB" dirty="0">
                <a:latin typeface="Arial" charset="0"/>
              </a:rPr>
              <a:t>Range from simple power cuts to floods or fire</a:t>
            </a:r>
          </a:p>
          <a:p>
            <a:pPr marL="609600" indent="-609600">
              <a:lnSpc>
                <a:spcPct val="90000"/>
              </a:lnSpc>
            </a:pPr>
            <a:r>
              <a:rPr lang="en-GB" dirty="0">
                <a:latin typeface="Arial" charset="0"/>
              </a:rPr>
              <a:t>Require organisational measures to cope with extreme issues</a:t>
            </a:r>
          </a:p>
          <a:p>
            <a:pPr marL="609600" indent="-609600">
              <a:lnSpc>
                <a:spcPct val="90000"/>
              </a:lnSpc>
            </a:pPr>
            <a:r>
              <a:rPr lang="en-GB" dirty="0">
                <a:latin typeface="Arial" charset="0"/>
              </a:rPr>
              <a:t>Affects depend on how critical the system is – air traffic</a:t>
            </a:r>
          </a:p>
          <a:p>
            <a:pPr marL="609600" indent="-609600">
              <a:lnSpc>
                <a:spcPct val="90000"/>
              </a:lnSpc>
            </a:pPr>
            <a:r>
              <a:rPr lang="en-GB" dirty="0">
                <a:latin typeface="Arial" charset="0"/>
              </a:rPr>
              <a:t>Employ necessary technology to provide resilience</a:t>
            </a:r>
          </a:p>
          <a:p>
            <a:pPr marL="0" indent="0">
              <a:buNone/>
            </a:pP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90635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GB" dirty="0"/>
              <a:t>Unit 7 Organisational Systems Security</a:t>
            </a:r>
            <a:endParaRPr lang="en-GB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836712"/>
            <a:ext cx="8229600" cy="5040313"/>
          </a:xfrm>
        </p:spPr>
        <p:txBody>
          <a:bodyPr rtlCol="0">
            <a:normAutofit/>
          </a:bodyPr>
          <a:lstStyle/>
          <a:p>
            <a:pPr marL="609600" lvl="0" indent="-609600" algn="ctr">
              <a:lnSpc>
                <a:spcPct val="80000"/>
              </a:lnSpc>
              <a:buClr>
                <a:srgbClr val="A9A57C"/>
              </a:buClr>
              <a:buNone/>
            </a:pPr>
            <a:r>
              <a:rPr lang="en-GB" dirty="0" smtClean="0"/>
              <a:t>Natural Disasters	</a:t>
            </a:r>
          </a:p>
          <a:p>
            <a:pPr marL="609600" lvl="0" indent="-609600" algn="ctr">
              <a:lnSpc>
                <a:spcPct val="80000"/>
              </a:lnSpc>
              <a:buClr>
                <a:srgbClr val="A9A57C"/>
              </a:buClr>
              <a:buNone/>
            </a:pPr>
            <a:r>
              <a:rPr lang="en-GB" sz="2800" dirty="0" smtClean="0">
                <a:latin typeface="Arial" charset="0"/>
              </a:rPr>
              <a:t>DISASTER </a:t>
            </a:r>
            <a:r>
              <a:rPr lang="en-GB" sz="2800" dirty="0">
                <a:latin typeface="Arial" charset="0"/>
              </a:rPr>
              <a:t>RECOVERY POLICY</a:t>
            </a:r>
          </a:p>
          <a:p>
            <a:pPr marL="609600" lvl="0" indent="-609600" algn="ctr">
              <a:lnSpc>
                <a:spcPct val="80000"/>
              </a:lnSpc>
              <a:buClr>
                <a:srgbClr val="A9A57C"/>
              </a:buClr>
              <a:buNone/>
            </a:pPr>
            <a:endParaRPr lang="en-GB" sz="2800" dirty="0">
              <a:latin typeface="Arial" charset="0"/>
            </a:endParaRPr>
          </a:p>
          <a:p>
            <a:pPr marL="609600" lvl="0" indent="-609600">
              <a:lnSpc>
                <a:spcPct val="80000"/>
              </a:lnSpc>
              <a:buClr>
                <a:srgbClr val="A9A57C"/>
              </a:buClr>
            </a:pPr>
            <a:r>
              <a:rPr lang="en-GB" sz="2800" dirty="0">
                <a:latin typeface="Arial" charset="0"/>
              </a:rPr>
              <a:t>Remote storage of data acquired in daily </a:t>
            </a:r>
            <a:r>
              <a:rPr lang="en-GB" sz="2800" dirty="0" smtClean="0">
                <a:latin typeface="Arial" charset="0"/>
              </a:rPr>
              <a:t>backups</a:t>
            </a:r>
          </a:p>
          <a:p>
            <a:pPr marL="609600" lvl="0" indent="-609600">
              <a:lnSpc>
                <a:spcPct val="80000"/>
              </a:lnSpc>
              <a:buClr>
                <a:srgbClr val="A9A57C"/>
              </a:buClr>
            </a:pPr>
            <a:endParaRPr lang="en-GB" sz="2800" dirty="0">
              <a:latin typeface="Arial" charset="0"/>
            </a:endParaRPr>
          </a:p>
          <a:p>
            <a:pPr marL="609600" lvl="0" indent="-609600">
              <a:lnSpc>
                <a:spcPct val="80000"/>
              </a:lnSpc>
              <a:buClr>
                <a:srgbClr val="A9A57C"/>
              </a:buClr>
            </a:pPr>
            <a:r>
              <a:rPr lang="en-GB" sz="2800" dirty="0">
                <a:latin typeface="Arial" charset="0"/>
              </a:rPr>
              <a:t>Remote Mirroring of critical </a:t>
            </a:r>
            <a:r>
              <a:rPr lang="en-GB" sz="2800" dirty="0" smtClean="0">
                <a:latin typeface="Arial" charset="0"/>
              </a:rPr>
              <a:t>servers</a:t>
            </a:r>
          </a:p>
          <a:p>
            <a:pPr marL="609600" lvl="0" indent="-609600">
              <a:lnSpc>
                <a:spcPct val="80000"/>
              </a:lnSpc>
              <a:buClr>
                <a:srgbClr val="A9A57C"/>
              </a:buClr>
            </a:pPr>
            <a:endParaRPr lang="en-GB" sz="2800" dirty="0">
              <a:latin typeface="Arial" charset="0"/>
            </a:endParaRPr>
          </a:p>
          <a:p>
            <a:pPr marL="609600" lvl="0" indent="-609600">
              <a:lnSpc>
                <a:spcPct val="80000"/>
              </a:lnSpc>
              <a:buClr>
                <a:srgbClr val="A9A57C"/>
              </a:buClr>
            </a:pPr>
            <a:r>
              <a:rPr lang="en-GB" sz="2800" dirty="0">
                <a:latin typeface="Arial" charset="0"/>
              </a:rPr>
              <a:t>Alternative data centres to transfer control at times of serious emergency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2087990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GB" dirty="0"/>
              <a:t>Unit 7 Organisational Systems Security</a:t>
            </a:r>
            <a:endParaRPr lang="en-GB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8313" y="981075"/>
            <a:ext cx="8229600" cy="5040313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GB" dirty="0" smtClean="0"/>
              <a:t>	Malicious Damage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GB" dirty="0" smtClean="0"/>
          </a:p>
          <a:p>
            <a:pPr>
              <a:buClr>
                <a:schemeClr val="tx1"/>
              </a:buClr>
            </a:pPr>
            <a:r>
              <a:rPr lang="en-GB" sz="2800" dirty="0">
                <a:latin typeface="Arial" charset="0"/>
                <a:cs typeface="Times New Roman" pitchFamily="18" charset="0"/>
              </a:rPr>
              <a:t>Internal &amp; External </a:t>
            </a:r>
            <a:r>
              <a:rPr lang="en-GB" sz="2800" dirty="0" smtClean="0">
                <a:latin typeface="Arial" charset="0"/>
                <a:cs typeface="Times New Roman" pitchFamily="18" charset="0"/>
              </a:rPr>
              <a:t>causes</a:t>
            </a:r>
          </a:p>
          <a:p>
            <a:pPr>
              <a:buClr>
                <a:schemeClr val="tx1"/>
              </a:buClr>
            </a:pPr>
            <a:endParaRPr lang="en-GB" sz="2800" dirty="0">
              <a:latin typeface="Arial" charset="0"/>
              <a:cs typeface="Times New Roman" pitchFamily="18" charset="0"/>
            </a:endParaRPr>
          </a:p>
          <a:p>
            <a:pPr>
              <a:buClr>
                <a:schemeClr val="tx1"/>
              </a:buClr>
            </a:pPr>
            <a:r>
              <a:rPr lang="en-GB" sz="2800" dirty="0">
                <a:latin typeface="Arial" charset="0"/>
                <a:cs typeface="Times New Roman" pitchFamily="18" charset="0"/>
              </a:rPr>
              <a:t>Hackers or disgruntled </a:t>
            </a:r>
            <a:r>
              <a:rPr lang="en-GB" sz="2800" dirty="0" smtClean="0">
                <a:latin typeface="Arial" charset="0"/>
                <a:cs typeface="Times New Roman" pitchFamily="18" charset="0"/>
              </a:rPr>
              <a:t>employees</a:t>
            </a:r>
          </a:p>
          <a:p>
            <a:pPr>
              <a:buClr>
                <a:schemeClr val="tx1"/>
              </a:buClr>
            </a:pPr>
            <a:endParaRPr lang="en-GB" sz="2800" dirty="0">
              <a:latin typeface="Arial" charset="0"/>
              <a:cs typeface="Times New Roman" pitchFamily="18" charset="0"/>
            </a:endParaRPr>
          </a:p>
          <a:p>
            <a:pPr>
              <a:buClr>
                <a:schemeClr val="tx1"/>
              </a:buClr>
            </a:pPr>
            <a:r>
              <a:rPr lang="en-GB" sz="2800" dirty="0">
                <a:latin typeface="Arial" charset="0"/>
                <a:cs typeface="Times New Roman" pitchFamily="18" charset="0"/>
              </a:rPr>
              <a:t>Can be physical damage as </a:t>
            </a:r>
            <a:r>
              <a:rPr lang="en-GB" sz="2800" dirty="0" smtClean="0">
                <a:latin typeface="Arial" charset="0"/>
                <a:cs typeface="Times New Roman" pitchFamily="18" charset="0"/>
              </a:rPr>
              <a:t>well</a:t>
            </a:r>
          </a:p>
          <a:p>
            <a:pPr>
              <a:buClr>
                <a:schemeClr val="tx1"/>
              </a:buClr>
            </a:pPr>
            <a:endParaRPr lang="en-GB" sz="2800" dirty="0">
              <a:latin typeface="Arial" charset="0"/>
              <a:cs typeface="Times New Roman" pitchFamily="18" charset="0"/>
            </a:endParaRPr>
          </a:p>
          <a:p>
            <a:pPr>
              <a:buClr>
                <a:schemeClr val="tx1"/>
              </a:buClr>
            </a:pPr>
            <a:r>
              <a:rPr lang="en-GB" sz="2800" dirty="0">
                <a:latin typeface="Arial" charset="0"/>
                <a:cs typeface="Times New Roman" pitchFamily="18" charset="0"/>
              </a:rPr>
              <a:t>Security techniques required to limit access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GB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32713741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GB" dirty="0"/>
              <a:t>Unit 7 Organisational Systems Security</a:t>
            </a:r>
            <a:endParaRPr lang="en-GB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8313" y="981075"/>
            <a:ext cx="8229600" cy="5040313"/>
          </a:xfrm>
        </p:spPr>
        <p:txBody>
          <a:bodyPr rtlCol="0">
            <a:normAutofit fontScale="92500" lnSpcReduction="20000"/>
          </a:bodyPr>
          <a:lstStyle/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GB" dirty="0" smtClean="0"/>
              <a:t>	Human Error</a:t>
            </a:r>
            <a:r>
              <a:rPr lang="en-GB" dirty="0"/>
              <a:t>	</a:t>
            </a:r>
            <a:endParaRPr lang="en-GB" sz="3000" dirty="0">
              <a:latin typeface="Arial" charset="0"/>
            </a:endParaRPr>
          </a:p>
          <a:p>
            <a:pPr marL="0" indent="0">
              <a:lnSpc>
                <a:spcPct val="80000"/>
              </a:lnSpc>
              <a:buClr>
                <a:schemeClr val="tx1"/>
              </a:buClr>
              <a:buNone/>
            </a:pPr>
            <a:r>
              <a:rPr lang="en-GB" sz="3000" dirty="0" smtClean="0">
                <a:latin typeface="Arial" charset="0"/>
              </a:rPr>
              <a:t>One of the  </a:t>
            </a:r>
            <a:r>
              <a:rPr lang="en-GB" sz="3000" dirty="0">
                <a:latin typeface="Arial" charset="0"/>
              </a:rPr>
              <a:t>most unpredictable and common causes of security issues in </a:t>
            </a:r>
            <a:r>
              <a:rPr lang="en-GB" sz="3000" dirty="0" smtClean="0">
                <a:latin typeface="Arial" charset="0"/>
              </a:rPr>
              <a:t>networks.</a:t>
            </a:r>
            <a:endParaRPr lang="en-GB" sz="3000" dirty="0">
              <a:latin typeface="Arial" charset="0"/>
            </a:endParaRPr>
          </a:p>
          <a:p>
            <a:pPr>
              <a:lnSpc>
                <a:spcPct val="80000"/>
              </a:lnSpc>
              <a:buClr>
                <a:schemeClr val="tx1"/>
              </a:buClr>
            </a:pPr>
            <a:endParaRPr lang="en-GB" sz="3000" dirty="0" smtClean="0">
              <a:latin typeface="Arial" charset="0"/>
            </a:endParaRP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sz="3000" dirty="0" smtClean="0">
                <a:latin typeface="Arial" charset="0"/>
              </a:rPr>
              <a:t>Forgetfulness</a:t>
            </a:r>
            <a:r>
              <a:rPr lang="en-GB" sz="3000" dirty="0">
                <a:latin typeface="Arial" charset="0"/>
              </a:rPr>
              <a:t>, Ignorance, Innocence, Lack of </a:t>
            </a:r>
            <a:r>
              <a:rPr lang="en-GB" sz="3000" dirty="0" smtClean="0">
                <a:latin typeface="Arial" charset="0"/>
              </a:rPr>
              <a:t>knowledge</a:t>
            </a:r>
            <a:endParaRPr lang="en-GB" sz="3000" dirty="0">
              <a:latin typeface="Arial" charset="0"/>
            </a:endParaRP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sz="3000" dirty="0">
                <a:latin typeface="Arial" charset="0"/>
              </a:rPr>
              <a:t>Backup data and place in a secure location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sz="3000" dirty="0">
                <a:latin typeface="Arial" charset="0"/>
              </a:rPr>
              <a:t>Erase hard drives before disposal of </a:t>
            </a:r>
            <a:r>
              <a:rPr lang="en-GB" sz="3000" dirty="0" smtClean="0">
                <a:latin typeface="Arial" charset="0"/>
              </a:rPr>
              <a:t>computers</a:t>
            </a:r>
            <a:endParaRPr lang="en-GB" sz="3000" dirty="0">
              <a:latin typeface="Arial" charset="0"/>
            </a:endParaRP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sz="3000" dirty="0">
                <a:latin typeface="Arial" charset="0"/>
              </a:rPr>
              <a:t>Close ports on firewalls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sz="3000" dirty="0">
                <a:latin typeface="Arial" charset="0"/>
              </a:rPr>
              <a:t>All can lead to network intrusion and viruses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sz="3000" dirty="0">
                <a:latin typeface="Arial" charset="0"/>
              </a:rPr>
              <a:t>Increased attacks on broadband connections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sz="3000" dirty="0">
                <a:latin typeface="Arial" charset="0"/>
              </a:rPr>
              <a:t>Social engineering and phishing attacks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GB" dirty="0"/>
              <a:t>		</a:t>
            </a:r>
            <a:endParaRPr lang="en-GB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1431094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GB" dirty="0"/>
              <a:t>Unit 7 Organisational Systems Security</a:t>
            </a:r>
            <a:endParaRPr lang="en-GB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8313" y="981075"/>
            <a:ext cx="8229600" cy="5040313"/>
          </a:xfrm>
        </p:spPr>
        <p:txBody>
          <a:bodyPr rtlCol="0">
            <a:normAutofit fontScale="92500" lnSpcReduction="20000"/>
          </a:bodyPr>
          <a:lstStyle/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GB" dirty="0" smtClean="0"/>
              <a:t>	Theft</a:t>
            </a:r>
          </a:p>
          <a:p>
            <a:pPr marL="0" indent="0">
              <a:lnSpc>
                <a:spcPct val="80000"/>
              </a:lnSpc>
              <a:buClr>
                <a:schemeClr val="tx1"/>
              </a:buClr>
              <a:buNone/>
            </a:pPr>
            <a:r>
              <a:rPr lang="en-GB" dirty="0" smtClean="0">
                <a:latin typeface="Arial" charset="0"/>
              </a:rPr>
              <a:t>Again one of the </a:t>
            </a:r>
            <a:r>
              <a:rPr lang="en-GB" dirty="0">
                <a:latin typeface="Arial" charset="0"/>
              </a:rPr>
              <a:t>most unpredictable and common causes of </a:t>
            </a:r>
            <a:r>
              <a:rPr lang="en-GB" dirty="0" smtClean="0">
                <a:latin typeface="Arial" charset="0"/>
              </a:rPr>
              <a:t>security </a:t>
            </a:r>
            <a:r>
              <a:rPr lang="en-GB" dirty="0">
                <a:latin typeface="Arial" charset="0"/>
              </a:rPr>
              <a:t>issues in </a:t>
            </a:r>
            <a:r>
              <a:rPr lang="en-GB" dirty="0" smtClean="0">
                <a:latin typeface="Arial" charset="0"/>
              </a:rPr>
              <a:t>networks.</a:t>
            </a:r>
          </a:p>
          <a:p>
            <a:pPr marL="0" indent="0">
              <a:lnSpc>
                <a:spcPct val="80000"/>
              </a:lnSpc>
              <a:buClr>
                <a:schemeClr val="tx1"/>
              </a:buClr>
              <a:buNone/>
            </a:pPr>
            <a:endParaRPr lang="en-GB" dirty="0">
              <a:latin typeface="Arial" charset="0"/>
            </a:endParaRP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dirty="0">
                <a:latin typeface="Arial" charset="0"/>
              </a:rPr>
              <a:t>Forgetfulness, Ignorance, Innocence, Lack of knowledge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dirty="0">
                <a:latin typeface="Arial" charset="0"/>
              </a:rPr>
              <a:t>Backup data and place in a secure location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dirty="0">
                <a:latin typeface="Arial" charset="0"/>
              </a:rPr>
              <a:t>Erase hard drives before disposal of computers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dirty="0">
                <a:latin typeface="Arial" charset="0"/>
              </a:rPr>
              <a:t>Close ports on firewalls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dirty="0">
                <a:latin typeface="Arial" charset="0"/>
              </a:rPr>
              <a:t>All can lead to network intrusion and viruses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dirty="0">
                <a:latin typeface="Arial" charset="0"/>
              </a:rPr>
              <a:t>Increased attacks on broadband connections</a:t>
            </a:r>
          </a:p>
          <a:p>
            <a:pPr>
              <a:lnSpc>
                <a:spcPct val="80000"/>
              </a:lnSpc>
              <a:buClr>
                <a:schemeClr val="tx1"/>
              </a:buClr>
            </a:pPr>
            <a:r>
              <a:rPr lang="en-GB" dirty="0">
                <a:latin typeface="Arial" charset="0"/>
              </a:rPr>
              <a:t>Social engineering and phishing attacks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GB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5820955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 rtlCol="0">
            <a:normAutofit fontScale="90000"/>
          </a:bodyPr>
          <a:lstStyle/>
          <a:p>
            <a:pPr>
              <a:defRPr/>
            </a:pPr>
            <a:r>
              <a:rPr lang="en-GB" dirty="0"/>
              <a:t>Unit 7 Organisational Systems Security</a:t>
            </a:r>
            <a:endParaRPr lang="en-GB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8313" y="981075"/>
            <a:ext cx="8229600" cy="5040313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GB" dirty="0" smtClean="0"/>
              <a:t>Technical Failure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n-GB" dirty="0">
                <a:latin typeface="Arial" charset="0"/>
              </a:rPr>
              <a:t>Always a risk with complex systems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n-GB" dirty="0">
                <a:latin typeface="Arial" charset="0"/>
              </a:rPr>
              <a:t>Loss of servers, storage devices, internet connections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n-GB" dirty="0">
                <a:latin typeface="Arial" charset="0"/>
              </a:rPr>
              <a:t>Technical damage can cause commercial damage and also inhibit the security of systems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GB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35881028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152</TotalTime>
  <Words>194</Words>
  <Application>Microsoft Office PowerPoint</Application>
  <PresentationFormat>On-screen Show (4:3)</PresentationFormat>
  <Paragraphs>77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Unit 7 Organisational Systems Security</vt:lpstr>
      <vt:lpstr>Unit 7 Organisational Systems Security</vt:lpstr>
      <vt:lpstr>Unit 7 Organisational Systems Security</vt:lpstr>
      <vt:lpstr>Unit 7 Organisational Systems Security</vt:lpstr>
      <vt:lpstr>Unit 7 Organisational Systems Security</vt:lpstr>
      <vt:lpstr>Unit 7 Organisational Systems Security</vt:lpstr>
      <vt:lpstr>Unit 7 Organisational Systems Security</vt:lpstr>
      <vt:lpstr>Unit 7 Organisational Systems Security</vt:lpstr>
      <vt:lpstr>Unit 7 Organisational Systems Security</vt:lpstr>
      <vt:lpstr>Unit 7 Organisational Systems Security</vt:lpstr>
    </vt:vector>
  </TitlesOfParts>
  <Company>Crafty Milo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Unit 2 Computer Systems</dc:title>
  <dc:creator>Philomena</dc:creator>
  <cp:lastModifiedBy>Philomena</cp:lastModifiedBy>
  <cp:revision>18</cp:revision>
  <dcterms:created xsi:type="dcterms:W3CDTF">2012-09-10T09:37:23Z</dcterms:created>
  <dcterms:modified xsi:type="dcterms:W3CDTF">2013-01-30T14:56:30Z</dcterms:modified>
</cp:coreProperties>
</file>

<file path=docProps/thumbnail.jpeg>
</file>