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57" r:id="rId3"/>
    <p:sldId id="259" r:id="rId4"/>
    <p:sldId id="260" r:id="rId5"/>
    <p:sldId id="261" r:id="rId6"/>
    <p:sldId id="262" r:id="rId7"/>
    <p:sldId id="258"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558"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Unit 13</a:t>
            </a: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CBEE6B-A6CB-420F-BC82-3A85AF803ABE}" type="datetimeFigureOut">
              <a:rPr lang="en-GB" smtClean="0"/>
              <a:t>03/10/2012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6C84D28-DF09-4C5F-BA47-B857151B983B}" type="slidenum">
              <a:rPr lang="en-GB" smtClean="0"/>
              <a:t>‹#›</a:t>
            </a:fld>
            <a:endParaRPr lang="en-GB"/>
          </a:p>
        </p:txBody>
      </p:sp>
    </p:spTree>
    <p:extLst>
      <p:ext uri="{BB962C8B-B14F-4D97-AF65-F5344CB8AC3E}">
        <p14:creationId xmlns:p14="http://schemas.microsoft.com/office/powerpoint/2010/main" val="406994272"/>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Unit 13</a:t>
            </a: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D4C0CE-6E79-4E07-A228-71FA0EDA71A9}" type="datetimeFigureOut">
              <a:rPr lang="en-GB" smtClean="0"/>
              <a:t>03/10/2012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E9018B-F4BD-4732-87AE-73B9832BE0DF}" type="slidenum">
              <a:rPr lang="en-GB" smtClean="0"/>
              <a:t>‹#›</a:t>
            </a:fld>
            <a:endParaRPr lang="en-GB"/>
          </a:p>
        </p:txBody>
      </p:sp>
    </p:spTree>
    <p:extLst>
      <p:ext uri="{BB962C8B-B14F-4D97-AF65-F5344CB8AC3E}">
        <p14:creationId xmlns:p14="http://schemas.microsoft.com/office/powerpoint/2010/main" val="2720540157"/>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3E9018B-F4BD-4732-87AE-73B9832BE0DF}" type="slidenum">
              <a:rPr lang="en-GB" smtClean="0"/>
              <a:t>1</a:t>
            </a:fld>
            <a:endParaRPr lang="en-GB"/>
          </a:p>
        </p:txBody>
      </p:sp>
      <p:sp>
        <p:nvSpPr>
          <p:cNvPr id="5" name="Header Placeholder 4"/>
          <p:cNvSpPr>
            <a:spLocks noGrp="1"/>
          </p:cNvSpPr>
          <p:nvPr>
            <p:ph type="hdr" sz="quarter" idx="11"/>
          </p:nvPr>
        </p:nvSpPr>
        <p:spPr/>
        <p:txBody>
          <a:bodyPr/>
          <a:lstStyle/>
          <a:p>
            <a:r>
              <a:rPr lang="en-GB" smtClean="0"/>
              <a:t>Unit 13</a:t>
            </a:r>
            <a:endParaRPr lang="en-GB"/>
          </a:p>
        </p:txBody>
      </p:sp>
    </p:spTree>
    <p:extLst>
      <p:ext uri="{BB962C8B-B14F-4D97-AF65-F5344CB8AC3E}">
        <p14:creationId xmlns:p14="http://schemas.microsoft.com/office/powerpoint/2010/main" val="14704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8FCF0DB-DF40-4335-9CA7-7420FBC38C48}" type="datetimeFigureOut">
              <a:rPr lang="en-GB" smtClean="0"/>
              <a:t>03/10/2012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677458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8FCF0DB-DF40-4335-9CA7-7420FBC38C48}" type="datetimeFigureOut">
              <a:rPr lang="en-GB" smtClean="0"/>
              <a:t>03/10/2012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2642862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8FCF0DB-DF40-4335-9CA7-7420FBC38C48}" type="datetimeFigureOut">
              <a:rPr lang="en-GB" smtClean="0"/>
              <a:t>03/10/2012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3379187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8FCF0DB-DF40-4335-9CA7-7420FBC38C48}" type="datetimeFigureOut">
              <a:rPr lang="en-GB" smtClean="0"/>
              <a:t>03/10/2012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1347800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FCF0DB-DF40-4335-9CA7-7420FBC38C48}" type="datetimeFigureOut">
              <a:rPr lang="en-GB" smtClean="0"/>
              <a:t>03/10/2012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3431613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8FCF0DB-DF40-4335-9CA7-7420FBC38C48}" type="datetimeFigureOut">
              <a:rPr lang="en-GB" smtClean="0"/>
              <a:t>03/10/2012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2039392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8FCF0DB-DF40-4335-9CA7-7420FBC38C48}" type="datetimeFigureOut">
              <a:rPr lang="en-GB" smtClean="0"/>
              <a:t>03/10/2012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10217284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8FCF0DB-DF40-4335-9CA7-7420FBC38C48}" type="datetimeFigureOut">
              <a:rPr lang="en-GB" smtClean="0"/>
              <a:t>03/10/2012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3199329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FCF0DB-DF40-4335-9CA7-7420FBC38C48}" type="datetimeFigureOut">
              <a:rPr lang="en-GB" smtClean="0"/>
              <a:t>03/10/2012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967423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FCF0DB-DF40-4335-9CA7-7420FBC38C48}" type="datetimeFigureOut">
              <a:rPr lang="en-GB" smtClean="0"/>
              <a:t>03/10/2012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3182002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FCF0DB-DF40-4335-9CA7-7420FBC38C48}" type="datetimeFigureOut">
              <a:rPr lang="en-GB" smtClean="0"/>
              <a:t>03/10/2012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C958AF0-719B-4546-BE32-DF111EF38F8D}" type="slidenum">
              <a:rPr lang="en-GB" smtClean="0"/>
              <a:t>‹#›</a:t>
            </a:fld>
            <a:endParaRPr lang="en-GB"/>
          </a:p>
        </p:txBody>
      </p:sp>
    </p:spTree>
    <p:extLst>
      <p:ext uri="{BB962C8B-B14F-4D97-AF65-F5344CB8AC3E}">
        <p14:creationId xmlns:p14="http://schemas.microsoft.com/office/powerpoint/2010/main" val="524462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FCF0DB-DF40-4335-9CA7-7420FBC38C48}" type="datetimeFigureOut">
              <a:rPr lang="en-GB" smtClean="0"/>
              <a:t>03/10/2012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958AF0-719B-4546-BE32-DF111EF38F8D}" type="slidenum">
              <a:rPr lang="en-GB" smtClean="0"/>
              <a:t>‹#›</a:t>
            </a:fld>
            <a:endParaRPr lang="en-GB"/>
          </a:p>
        </p:txBody>
      </p:sp>
    </p:spTree>
    <p:extLst>
      <p:ext uri="{BB962C8B-B14F-4D97-AF65-F5344CB8AC3E}">
        <p14:creationId xmlns:p14="http://schemas.microsoft.com/office/powerpoint/2010/main" val="10300222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332656"/>
            <a:ext cx="7772400" cy="1470025"/>
          </a:xfrm>
        </p:spPr>
        <p:txBody>
          <a:bodyPr/>
          <a:lstStyle/>
          <a:p>
            <a:r>
              <a:rPr lang="en-GB" dirty="0" smtClean="0"/>
              <a:t>Unit 13</a:t>
            </a:r>
            <a:endParaRPr lang="en-GB" dirty="0"/>
          </a:p>
        </p:txBody>
      </p:sp>
      <p:sp>
        <p:nvSpPr>
          <p:cNvPr id="3" name="Subtitle 2"/>
          <p:cNvSpPr>
            <a:spLocks noGrp="1"/>
          </p:cNvSpPr>
          <p:nvPr>
            <p:ph type="subTitle" idx="1"/>
          </p:nvPr>
        </p:nvSpPr>
        <p:spPr/>
        <p:txBody>
          <a:bodyPr/>
          <a:lstStyle/>
          <a:p>
            <a:r>
              <a:rPr lang="en-GB" dirty="0" smtClean="0">
                <a:solidFill>
                  <a:schemeClr val="tx1"/>
                </a:solidFill>
              </a:rPr>
              <a:t>Assignment ( 1 of 2)</a:t>
            </a:r>
            <a:endParaRPr lang="en-GB" dirty="0">
              <a:solidFill>
                <a:schemeClr val="tx1"/>
              </a:solidFill>
            </a:endParaRPr>
          </a:p>
        </p:txBody>
      </p:sp>
    </p:spTree>
    <p:extLst>
      <p:ext uri="{BB962C8B-B14F-4D97-AF65-F5344CB8AC3E}">
        <p14:creationId xmlns:p14="http://schemas.microsoft.com/office/powerpoint/2010/main" val="26123137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Task 1 </a:t>
            </a:r>
            <a:endParaRPr lang="en-GB" dirty="0"/>
          </a:p>
        </p:txBody>
      </p:sp>
      <p:sp>
        <p:nvSpPr>
          <p:cNvPr id="3" name="Content Placeholder 2"/>
          <p:cNvSpPr>
            <a:spLocks noGrp="1"/>
          </p:cNvSpPr>
          <p:nvPr>
            <p:ph idx="1"/>
          </p:nvPr>
        </p:nvSpPr>
        <p:spPr/>
        <p:txBody>
          <a:bodyPr>
            <a:normAutofit fontScale="85000" lnSpcReduction="10000"/>
          </a:bodyPr>
          <a:lstStyle/>
          <a:p>
            <a:pPr marL="0" indent="0">
              <a:buNone/>
            </a:pPr>
            <a:r>
              <a:rPr lang="en-GB" dirty="0" smtClean="0"/>
              <a:t>ITSMAGIC </a:t>
            </a:r>
            <a:r>
              <a:rPr lang="en-GB" dirty="0"/>
              <a:t>have been so impressed with all your work that they’re considering giving you a promotion to lead technician. However before any decision can be made you need to prove to ITSMAGIC that you understand what impact the organisational polices outlined in </a:t>
            </a:r>
            <a:r>
              <a:rPr lang="en-GB" b="1" dirty="0"/>
              <a:t>Figure 1.2</a:t>
            </a:r>
            <a:r>
              <a:rPr lang="en-GB" dirty="0"/>
              <a:t> could have on troubleshooting and repair. You are required to write a report that describes the potential impact the policies could have on the troubleshooting and repair process within ITSMAGIC. </a:t>
            </a:r>
          </a:p>
          <a:p>
            <a:pPr marL="0" indent="0">
              <a:buNone/>
            </a:pPr>
            <a:r>
              <a:rPr lang="en-GB" dirty="0" smtClean="0"/>
              <a:t>    </a:t>
            </a:r>
          </a:p>
          <a:p>
            <a:pPr marL="0" indent="0">
              <a:buNone/>
            </a:pPr>
            <a:r>
              <a:rPr lang="en-GB" dirty="0" smtClean="0"/>
              <a:t>(</a:t>
            </a:r>
            <a:r>
              <a:rPr lang="en-GB" b="1" dirty="0"/>
              <a:t>P1</a:t>
            </a:r>
            <a:r>
              <a:rPr lang="en-GB" dirty="0"/>
              <a:t>)</a:t>
            </a:r>
          </a:p>
        </p:txBody>
      </p:sp>
    </p:spTree>
    <p:extLst>
      <p:ext uri="{BB962C8B-B14F-4D97-AF65-F5344CB8AC3E}">
        <p14:creationId xmlns:p14="http://schemas.microsoft.com/office/powerpoint/2010/main" val="3092262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Task 2 </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To </a:t>
            </a:r>
            <a:r>
              <a:rPr lang="en-GB" dirty="0"/>
              <a:t>ensure that you are suitable for the lead technician role, you need to demonstrate the use of hardware and software tools to troubleshoot an IT fault. Evidence for this should be an observation record and annotated screen dumps.</a:t>
            </a:r>
          </a:p>
          <a:p>
            <a:pPr marL="0" indent="0">
              <a:buNone/>
            </a:pPr>
            <a:endParaRPr lang="en-GB" dirty="0" smtClean="0"/>
          </a:p>
          <a:p>
            <a:pPr marL="0" indent="0">
              <a:buNone/>
            </a:pPr>
            <a:r>
              <a:rPr lang="en-GB" dirty="0" smtClean="0"/>
              <a:t>(</a:t>
            </a:r>
            <a:r>
              <a:rPr lang="en-GB" b="1" dirty="0"/>
              <a:t>P2</a:t>
            </a:r>
            <a:r>
              <a:rPr lang="en-GB" dirty="0"/>
              <a:t>)</a:t>
            </a:r>
          </a:p>
        </p:txBody>
      </p:sp>
    </p:spTree>
    <p:extLst>
      <p:ext uri="{BB962C8B-B14F-4D97-AF65-F5344CB8AC3E}">
        <p14:creationId xmlns:p14="http://schemas.microsoft.com/office/powerpoint/2010/main" val="3678599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Task 3</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You </a:t>
            </a:r>
            <a:r>
              <a:rPr lang="en-GB" dirty="0"/>
              <a:t>should have demonstrated good Health and Safety practices throughout your observations in task 3 &amp; 5; however the IT Manager wants you to write a report that explains what health and safety considerations and practices should be considered when applying remedies to simple IT system problems. The observation records in task 3 &amp; 5 will also be used as evidence </a:t>
            </a:r>
            <a:r>
              <a:rPr lang="en-GB"/>
              <a:t>for </a:t>
            </a:r>
            <a:r>
              <a:rPr lang="en-GB" smtClean="0"/>
              <a:t>later tasks</a:t>
            </a:r>
            <a:r>
              <a:rPr lang="en-GB" smtClean="0"/>
              <a:t>.</a:t>
            </a:r>
            <a:endParaRPr lang="en-GB" dirty="0"/>
          </a:p>
          <a:p>
            <a:pPr marL="0" indent="0">
              <a:buNone/>
            </a:pPr>
            <a:r>
              <a:rPr lang="en-GB" dirty="0" smtClean="0"/>
              <a:t>                  </a:t>
            </a:r>
          </a:p>
          <a:p>
            <a:pPr marL="0" indent="0">
              <a:buNone/>
            </a:pPr>
            <a:r>
              <a:rPr lang="en-GB" dirty="0" smtClean="0"/>
              <a:t>(</a:t>
            </a:r>
            <a:r>
              <a:rPr lang="en-GB" b="1" dirty="0"/>
              <a:t>P4</a:t>
            </a:r>
            <a:r>
              <a:rPr lang="en-GB" dirty="0"/>
              <a:t>)</a:t>
            </a:r>
          </a:p>
        </p:txBody>
      </p:sp>
    </p:spTree>
    <p:extLst>
      <p:ext uri="{BB962C8B-B14F-4D97-AF65-F5344CB8AC3E}">
        <p14:creationId xmlns:p14="http://schemas.microsoft.com/office/powerpoint/2010/main" val="34834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Task 4</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To </a:t>
            </a:r>
            <a:r>
              <a:rPr lang="en-GB" dirty="0"/>
              <a:t>achieve </a:t>
            </a:r>
            <a:r>
              <a:rPr lang="en-GB" b="1" dirty="0"/>
              <a:t>M1</a:t>
            </a:r>
            <a:r>
              <a:rPr lang="en-GB" dirty="0"/>
              <a:t>, you need to demonstrate effective communication with the user during the fault diagnosis.</a:t>
            </a:r>
          </a:p>
          <a:p>
            <a:pPr marL="0" indent="0">
              <a:buNone/>
            </a:pPr>
            <a:r>
              <a:rPr lang="en-GB" dirty="0" smtClean="0"/>
              <a:t>         							</a:t>
            </a:r>
          </a:p>
          <a:p>
            <a:pPr marL="0" indent="0">
              <a:buNone/>
            </a:pPr>
            <a:endParaRPr lang="en-GB" dirty="0"/>
          </a:p>
          <a:p>
            <a:pPr marL="0" indent="0">
              <a:buNone/>
            </a:pPr>
            <a:endParaRPr lang="en-GB" dirty="0" smtClean="0"/>
          </a:p>
          <a:p>
            <a:pPr marL="0" indent="0">
              <a:buNone/>
            </a:pPr>
            <a:r>
              <a:rPr lang="en-GB" dirty="0" smtClean="0"/>
              <a:t>(</a:t>
            </a:r>
            <a:r>
              <a:rPr lang="en-GB" b="1" dirty="0"/>
              <a:t>M1</a:t>
            </a:r>
            <a:r>
              <a:rPr lang="en-GB" dirty="0"/>
              <a:t>)</a:t>
            </a:r>
          </a:p>
        </p:txBody>
      </p:sp>
    </p:spTree>
    <p:extLst>
      <p:ext uri="{BB962C8B-B14F-4D97-AF65-F5344CB8AC3E}">
        <p14:creationId xmlns:p14="http://schemas.microsoft.com/office/powerpoint/2010/main" val="2645701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Task 5</a:t>
            </a:r>
            <a:endParaRPr lang="en-GB" dirty="0"/>
          </a:p>
        </p:txBody>
      </p:sp>
      <p:sp>
        <p:nvSpPr>
          <p:cNvPr id="3" name="Content Placeholder 2"/>
          <p:cNvSpPr>
            <a:spLocks noGrp="1"/>
          </p:cNvSpPr>
          <p:nvPr>
            <p:ph idx="1"/>
          </p:nvPr>
        </p:nvSpPr>
        <p:spPr/>
        <p:txBody>
          <a:bodyPr>
            <a:normAutofit/>
          </a:bodyPr>
          <a:lstStyle/>
          <a:p>
            <a:pPr marL="0" indent="0">
              <a:buNone/>
            </a:pPr>
            <a:r>
              <a:rPr lang="en-GB" dirty="0" smtClean="0"/>
              <a:t>To </a:t>
            </a:r>
            <a:r>
              <a:rPr lang="en-GB" dirty="0"/>
              <a:t>show your level of competence to the IT manager at ITSMAGIC, you need to fully justify the remedy (action) that you used to solve the following hardware and software faults. This justification could be added to the table in </a:t>
            </a:r>
            <a:r>
              <a:rPr lang="en-GB" dirty="0" smtClean="0"/>
              <a:t>a later task. </a:t>
            </a:r>
            <a:endParaRPr lang="en-GB" dirty="0"/>
          </a:p>
          <a:p>
            <a:pPr marL="0" indent="0">
              <a:buNone/>
            </a:pPr>
            <a:endParaRPr lang="en-GB" dirty="0" smtClean="0"/>
          </a:p>
          <a:p>
            <a:pPr marL="0" indent="0">
              <a:buNone/>
            </a:pPr>
            <a:r>
              <a:rPr lang="en-GB" dirty="0" smtClean="0"/>
              <a:t>M2</a:t>
            </a:r>
            <a:endParaRPr lang="en-GB" dirty="0"/>
          </a:p>
        </p:txBody>
      </p:sp>
    </p:spTree>
    <p:extLst>
      <p:ext uri="{BB962C8B-B14F-4D97-AF65-F5344CB8AC3E}">
        <p14:creationId xmlns:p14="http://schemas.microsoft.com/office/powerpoint/2010/main" val="3431727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Task 6</a:t>
            </a:r>
            <a:endParaRPr lang="en-GB" dirty="0"/>
          </a:p>
        </p:txBody>
      </p:sp>
      <p:sp>
        <p:nvSpPr>
          <p:cNvPr id="3" name="Content Placeholder 2"/>
          <p:cNvSpPr>
            <a:spLocks noGrp="1"/>
          </p:cNvSpPr>
          <p:nvPr>
            <p:ph idx="1"/>
          </p:nvPr>
        </p:nvSpPr>
        <p:spPr/>
        <p:txBody>
          <a:bodyPr>
            <a:normAutofit/>
          </a:bodyPr>
          <a:lstStyle/>
          <a:p>
            <a:pPr marL="0" indent="0">
              <a:buNone/>
            </a:pPr>
            <a:r>
              <a:rPr lang="en-GB" dirty="0"/>
              <a:t>Within the same report created for task 1 examine the potential impact of faults on an organisation.</a:t>
            </a:r>
          </a:p>
          <a:p>
            <a:pPr marL="0" indent="0">
              <a:buNone/>
            </a:pPr>
            <a:endParaRPr lang="en-GB" dirty="0" smtClean="0"/>
          </a:p>
          <a:p>
            <a:pPr marL="0" indent="0">
              <a:buNone/>
            </a:pPr>
            <a:r>
              <a:rPr lang="en-GB" dirty="0" smtClean="0"/>
              <a:t> </a:t>
            </a:r>
            <a:r>
              <a:rPr lang="en-GB" dirty="0"/>
              <a:t>(</a:t>
            </a:r>
            <a:r>
              <a:rPr lang="en-GB" b="1" dirty="0"/>
              <a:t>D1</a:t>
            </a:r>
            <a:r>
              <a:rPr lang="en-GB" dirty="0"/>
              <a:t>)</a:t>
            </a:r>
          </a:p>
        </p:txBody>
      </p:sp>
    </p:spTree>
    <p:extLst>
      <p:ext uri="{BB962C8B-B14F-4D97-AF65-F5344CB8AC3E}">
        <p14:creationId xmlns:p14="http://schemas.microsoft.com/office/powerpoint/2010/main" val="1772450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83988891"/>
              </p:ext>
            </p:extLst>
          </p:nvPr>
        </p:nvGraphicFramePr>
        <p:xfrm>
          <a:off x="0" y="0"/>
          <a:ext cx="9108504" cy="6669361"/>
        </p:xfrm>
        <a:graphic>
          <a:graphicData uri="http://schemas.openxmlformats.org/drawingml/2006/table">
            <a:tbl>
              <a:tblPr>
                <a:tableStyleId>{5C22544A-7EE6-4342-B048-85BDC9FD1C3A}</a:tableStyleId>
              </a:tblPr>
              <a:tblGrid>
                <a:gridCol w="906579"/>
                <a:gridCol w="5414081"/>
                <a:gridCol w="210488"/>
                <a:gridCol w="731323"/>
                <a:gridCol w="210488"/>
                <a:gridCol w="1635545"/>
              </a:tblGrid>
              <a:tr h="799125">
                <a:tc>
                  <a:txBody>
                    <a:bodyPr/>
                    <a:lstStyle/>
                    <a:p>
                      <a:pPr algn="ctr">
                        <a:spcAft>
                          <a:spcPts val="0"/>
                        </a:spcAft>
                      </a:pPr>
                      <a:r>
                        <a:rPr lang="en-GB" sz="2000" dirty="0">
                          <a:effectLst/>
                        </a:rPr>
                        <a:t>P1</a:t>
                      </a:r>
                      <a:endParaRPr lang="en-GB" sz="2000" dirty="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explain the impact of organisational policies on the troubleshooting and repair process</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 </a:t>
                      </a:r>
                      <a:endParaRPr lang="en-GB" sz="2000">
                        <a:effectLst/>
                        <a:latin typeface="Trebuchet MS"/>
                        <a:ea typeface="Times New Roman"/>
                        <a:cs typeface="Trebuchet MS"/>
                      </a:endParaRPr>
                    </a:p>
                  </a:txBody>
                  <a:tcPr marL="68580" marR="68580" marT="0" marB="0"/>
                </a:tc>
                <a:tc>
                  <a:txBody>
                    <a:bodyPr/>
                    <a:lstStyle/>
                    <a:p>
                      <a:pPr algn="ctr">
                        <a:spcAft>
                          <a:spcPts val="0"/>
                        </a:spcAft>
                      </a:pPr>
                      <a:r>
                        <a:rPr lang="en-GB" sz="2000">
                          <a:effectLst/>
                        </a:rPr>
                        <a:t>1</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 </a:t>
                      </a:r>
                      <a:endParaRPr lang="en-GB" sz="2000">
                        <a:effectLst/>
                        <a:latin typeface="Trebuchet MS"/>
                        <a:ea typeface="Times New Roman"/>
                        <a:cs typeface="Trebuchet MS"/>
                      </a:endParaRPr>
                    </a:p>
                  </a:txBody>
                  <a:tcPr marL="68580" marR="68580" marT="0" marB="0"/>
                </a:tc>
                <a:tc>
                  <a:txBody>
                    <a:bodyPr/>
                    <a:lstStyle/>
                    <a:p>
                      <a:pPr algn="ctr">
                        <a:spcAft>
                          <a:spcPts val="0"/>
                        </a:spcAft>
                      </a:pPr>
                      <a:r>
                        <a:rPr lang="en-GB" sz="1800" dirty="0">
                          <a:effectLst/>
                        </a:rPr>
                        <a:t>Report</a:t>
                      </a:r>
                      <a:endParaRPr lang="en-GB" sz="1800" dirty="0">
                        <a:effectLst/>
                        <a:latin typeface="Trebuchet MS"/>
                        <a:ea typeface="Times New Roman"/>
                        <a:cs typeface="Trebuchet MS"/>
                      </a:endParaRPr>
                    </a:p>
                  </a:txBody>
                  <a:tcPr marL="68580" marR="68580" marT="0" marB="0" anchor="ctr"/>
                </a:tc>
              </a:tr>
              <a:tr h="1598249">
                <a:tc>
                  <a:txBody>
                    <a:bodyPr/>
                    <a:lstStyle/>
                    <a:p>
                      <a:pPr algn="ctr">
                        <a:spcAft>
                          <a:spcPts val="0"/>
                        </a:spcAft>
                      </a:pPr>
                      <a:r>
                        <a:rPr lang="en-GB" sz="2000">
                          <a:effectLst/>
                        </a:rPr>
                        <a:t>P2</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dirty="0">
                          <a:effectLst/>
                        </a:rPr>
                        <a:t>use hardware and software tools to troubleshoot simple IT problems</a:t>
                      </a:r>
                      <a:endParaRPr lang="en-GB" sz="2000" dirty="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 </a:t>
                      </a:r>
                      <a:endParaRPr lang="en-GB" sz="2000">
                        <a:effectLst/>
                        <a:latin typeface="Trebuchet MS"/>
                        <a:ea typeface="Times New Roman"/>
                        <a:cs typeface="Trebuchet MS"/>
                      </a:endParaRPr>
                    </a:p>
                  </a:txBody>
                  <a:tcPr marL="68580" marR="68580" marT="0" marB="0"/>
                </a:tc>
                <a:tc>
                  <a:txBody>
                    <a:bodyPr/>
                    <a:lstStyle/>
                    <a:p>
                      <a:pPr algn="ctr">
                        <a:spcAft>
                          <a:spcPts val="0"/>
                        </a:spcAft>
                      </a:pPr>
                      <a:r>
                        <a:rPr lang="en-GB" sz="2000">
                          <a:effectLst/>
                        </a:rPr>
                        <a:t>2</a:t>
                      </a:r>
                    </a:p>
                    <a:p>
                      <a:pPr algn="ctr">
                        <a:spcAft>
                          <a:spcPts val="0"/>
                        </a:spcAft>
                      </a:pPr>
                      <a:r>
                        <a:rPr lang="en-GB" sz="2000">
                          <a:effectLst/>
                        </a:rPr>
                        <a:t> </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 </a:t>
                      </a:r>
                      <a:endParaRPr lang="en-GB" sz="2000">
                        <a:effectLst/>
                        <a:latin typeface="Trebuchet MS"/>
                        <a:ea typeface="Times New Roman"/>
                        <a:cs typeface="Trebuchet MS"/>
                      </a:endParaRPr>
                    </a:p>
                  </a:txBody>
                  <a:tcPr marL="68580" marR="68580" marT="0" marB="0"/>
                </a:tc>
                <a:tc>
                  <a:txBody>
                    <a:bodyPr/>
                    <a:lstStyle/>
                    <a:p>
                      <a:pPr algn="ctr">
                        <a:spcAft>
                          <a:spcPts val="0"/>
                        </a:spcAft>
                      </a:pPr>
                      <a:r>
                        <a:rPr lang="en-GB" sz="1800" dirty="0">
                          <a:effectLst/>
                        </a:rPr>
                        <a:t>Observation Record, Annotated Print screens</a:t>
                      </a:r>
                      <a:endParaRPr lang="en-GB" sz="1800" dirty="0">
                        <a:effectLst/>
                        <a:latin typeface="Trebuchet MS"/>
                        <a:ea typeface="Times New Roman"/>
                        <a:cs typeface="Trebuchet MS"/>
                      </a:endParaRPr>
                    </a:p>
                  </a:txBody>
                  <a:tcPr marL="68580" marR="68580" marT="0" marB="0" anchor="ctr"/>
                </a:tc>
              </a:tr>
              <a:tr h="1143747">
                <a:tc>
                  <a:txBody>
                    <a:bodyPr/>
                    <a:lstStyle/>
                    <a:p>
                      <a:pPr algn="ctr">
                        <a:spcAft>
                          <a:spcPts val="0"/>
                        </a:spcAft>
                      </a:pPr>
                      <a:r>
                        <a:rPr lang="en-GB" sz="2000">
                          <a:effectLst/>
                        </a:rPr>
                        <a:t>P4</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dirty="0">
                          <a:effectLst/>
                        </a:rPr>
                        <a:t>apply fault remedies safely to simple IT system problems</a:t>
                      </a:r>
                      <a:endParaRPr lang="en-GB" sz="2000" dirty="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 </a:t>
                      </a:r>
                      <a:endParaRPr lang="en-GB" sz="2000">
                        <a:effectLst/>
                        <a:latin typeface="Trebuchet MS"/>
                        <a:ea typeface="Times New Roman"/>
                        <a:cs typeface="Trebuchet MS"/>
                      </a:endParaRPr>
                    </a:p>
                  </a:txBody>
                  <a:tcPr marL="68580" marR="68580" marT="0" marB="0"/>
                </a:tc>
                <a:tc>
                  <a:txBody>
                    <a:bodyPr/>
                    <a:lstStyle/>
                    <a:p>
                      <a:pPr algn="ctr">
                        <a:spcAft>
                          <a:spcPts val="0"/>
                        </a:spcAft>
                      </a:pPr>
                      <a:r>
                        <a:rPr lang="en-GB" sz="2000">
                          <a:effectLst/>
                        </a:rPr>
                        <a:t>3</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 </a:t>
                      </a:r>
                      <a:endParaRPr lang="en-GB" sz="2000">
                        <a:effectLst/>
                        <a:latin typeface="Trebuchet MS"/>
                        <a:ea typeface="Times New Roman"/>
                        <a:cs typeface="Trebuchet MS"/>
                      </a:endParaRPr>
                    </a:p>
                  </a:txBody>
                  <a:tcPr marL="68580" marR="68580" marT="0" marB="0"/>
                </a:tc>
                <a:tc>
                  <a:txBody>
                    <a:bodyPr/>
                    <a:lstStyle/>
                    <a:p>
                      <a:pPr algn="ctr">
                        <a:spcAft>
                          <a:spcPts val="0"/>
                        </a:spcAft>
                      </a:pPr>
                      <a:r>
                        <a:rPr lang="en-GB" sz="1800" dirty="0">
                          <a:effectLst/>
                        </a:rPr>
                        <a:t>Observation Record, Report</a:t>
                      </a:r>
                      <a:endParaRPr lang="en-GB" sz="1800" dirty="0">
                        <a:effectLst/>
                        <a:latin typeface="Trebuchet MS"/>
                        <a:ea typeface="Times New Roman"/>
                        <a:cs typeface="Trebuchet MS"/>
                      </a:endParaRPr>
                    </a:p>
                  </a:txBody>
                  <a:tcPr marL="68580" marR="68580" marT="0" marB="0" anchor="ctr"/>
                </a:tc>
              </a:tr>
              <a:tr h="1143747">
                <a:tc>
                  <a:txBody>
                    <a:bodyPr/>
                    <a:lstStyle/>
                    <a:p>
                      <a:pPr algn="ctr">
                        <a:spcAft>
                          <a:spcPts val="0"/>
                        </a:spcAft>
                      </a:pPr>
                      <a:r>
                        <a:rPr lang="en-GB" sz="2000">
                          <a:effectLst/>
                        </a:rPr>
                        <a:t>M1</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dirty="0">
                          <a:effectLst/>
                        </a:rPr>
                        <a:t>communicate effectively with users during fault diagnosis activities</a:t>
                      </a:r>
                      <a:endParaRPr lang="en-GB" sz="2000" dirty="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 </a:t>
                      </a:r>
                      <a:endParaRPr lang="en-GB" sz="2000">
                        <a:effectLst/>
                        <a:latin typeface="Trebuchet MS"/>
                        <a:ea typeface="Times New Roman"/>
                        <a:cs typeface="Trebuchet MS"/>
                      </a:endParaRPr>
                    </a:p>
                  </a:txBody>
                  <a:tcPr marL="68580" marR="68580" marT="0" marB="0"/>
                </a:tc>
                <a:tc>
                  <a:txBody>
                    <a:bodyPr/>
                    <a:lstStyle/>
                    <a:p>
                      <a:pPr algn="ctr">
                        <a:spcAft>
                          <a:spcPts val="0"/>
                        </a:spcAft>
                      </a:pPr>
                      <a:r>
                        <a:rPr lang="en-GB" sz="2000">
                          <a:effectLst/>
                        </a:rPr>
                        <a:t>4</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 </a:t>
                      </a:r>
                      <a:endParaRPr lang="en-GB" sz="2000">
                        <a:effectLst/>
                        <a:latin typeface="Trebuchet MS"/>
                        <a:ea typeface="Times New Roman"/>
                        <a:cs typeface="Trebuchet MS"/>
                      </a:endParaRPr>
                    </a:p>
                  </a:txBody>
                  <a:tcPr marL="68580" marR="68580" marT="0" marB="0"/>
                </a:tc>
                <a:tc>
                  <a:txBody>
                    <a:bodyPr/>
                    <a:lstStyle/>
                    <a:p>
                      <a:pPr algn="ctr">
                        <a:spcAft>
                          <a:spcPts val="0"/>
                        </a:spcAft>
                      </a:pPr>
                      <a:r>
                        <a:rPr lang="en-GB" sz="1800" dirty="0">
                          <a:effectLst/>
                        </a:rPr>
                        <a:t>Observation Record</a:t>
                      </a:r>
                      <a:endParaRPr lang="en-GB" sz="1800" dirty="0">
                        <a:effectLst/>
                        <a:latin typeface="Trebuchet MS"/>
                        <a:ea typeface="Times New Roman"/>
                        <a:cs typeface="Trebuchet MS"/>
                      </a:endParaRPr>
                    </a:p>
                  </a:txBody>
                  <a:tcPr marL="68580" marR="68580" marT="0" marB="0" anchor="ctr"/>
                </a:tc>
              </a:tr>
              <a:tr h="900680">
                <a:tc>
                  <a:txBody>
                    <a:bodyPr/>
                    <a:lstStyle/>
                    <a:p>
                      <a:pPr algn="ctr">
                        <a:spcAft>
                          <a:spcPts val="0"/>
                        </a:spcAft>
                      </a:pPr>
                      <a:r>
                        <a:rPr lang="en-GB" sz="2000">
                          <a:effectLst/>
                        </a:rPr>
                        <a:t>M2</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dirty="0">
                          <a:effectLst/>
                        </a:rPr>
                        <a:t>justify an appropriate remedy for a complex hardware and a complex software fault</a:t>
                      </a:r>
                      <a:endParaRPr lang="en-GB" sz="2000" dirty="0">
                        <a:effectLst/>
                        <a:latin typeface="Trebuchet MS"/>
                        <a:ea typeface="Times New Roman"/>
                        <a:cs typeface="Trebuchet MS"/>
                      </a:endParaRPr>
                    </a:p>
                  </a:txBody>
                  <a:tcPr marL="68580" marR="68580" marT="0" marB="0" anchor="ctr"/>
                </a:tc>
                <a:tc>
                  <a:txBody>
                    <a:bodyPr/>
                    <a:lstStyle/>
                    <a:p>
                      <a:pPr>
                        <a:spcAft>
                          <a:spcPts val="0"/>
                        </a:spcAft>
                      </a:pPr>
                      <a:r>
                        <a:rPr lang="en-GB" sz="2000" dirty="0">
                          <a:effectLst/>
                        </a:rPr>
                        <a:t> </a:t>
                      </a:r>
                      <a:endParaRPr lang="en-GB" sz="2000" dirty="0">
                        <a:effectLst/>
                        <a:latin typeface="Trebuchet MS"/>
                        <a:ea typeface="Times New Roman"/>
                        <a:cs typeface="Trebuchet MS"/>
                      </a:endParaRPr>
                    </a:p>
                  </a:txBody>
                  <a:tcPr marL="68580" marR="68580" marT="0" marB="0"/>
                </a:tc>
                <a:tc>
                  <a:txBody>
                    <a:bodyPr/>
                    <a:lstStyle/>
                    <a:p>
                      <a:pPr algn="ctr">
                        <a:spcAft>
                          <a:spcPts val="0"/>
                        </a:spcAft>
                      </a:pPr>
                      <a:r>
                        <a:rPr lang="en-GB" sz="2000">
                          <a:effectLst/>
                        </a:rPr>
                        <a:t>5</a:t>
                      </a:r>
                    </a:p>
                    <a:p>
                      <a:pPr algn="ctr">
                        <a:spcAft>
                          <a:spcPts val="0"/>
                        </a:spcAft>
                      </a:pPr>
                      <a:r>
                        <a:rPr lang="en-GB" sz="2000">
                          <a:effectLst/>
                        </a:rPr>
                        <a:t> </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 </a:t>
                      </a:r>
                      <a:endParaRPr lang="en-GB" sz="2000">
                        <a:effectLst/>
                        <a:latin typeface="Trebuchet MS"/>
                        <a:ea typeface="Times New Roman"/>
                        <a:cs typeface="Trebuchet MS"/>
                      </a:endParaRPr>
                    </a:p>
                  </a:txBody>
                  <a:tcPr marL="68580" marR="68580" marT="0" marB="0"/>
                </a:tc>
                <a:tc>
                  <a:txBody>
                    <a:bodyPr/>
                    <a:lstStyle/>
                    <a:p>
                      <a:pPr algn="ctr">
                        <a:spcAft>
                          <a:spcPts val="0"/>
                        </a:spcAft>
                      </a:pPr>
                      <a:r>
                        <a:rPr lang="en-GB" sz="1800" dirty="0">
                          <a:effectLst/>
                        </a:rPr>
                        <a:t>Table</a:t>
                      </a:r>
                      <a:endParaRPr lang="en-GB" sz="1800" dirty="0">
                        <a:effectLst/>
                        <a:latin typeface="Trebuchet MS"/>
                        <a:ea typeface="Times New Roman"/>
                        <a:cs typeface="Trebuchet MS"/>
                      </a:endParaRPr>
                    </a:p>
                  </a:txBody>
                  <a:tcPr marL="68580" marR="68580" marT="0" marB="0" anchor="ctr"/>
                </a:tc>
              </a:tr>
              <a:tr h="1083813">
                <a:tc>
                  <a:txBody>
                    <a:bodyPr/>
                    <a:lstStyle/>
                    <a:p>
                      <a:pPr algn="ctr">
                        <a:spcAft>
                          <a:spcPts val="0"/>
                        </a:spcAft>
                      </a:pPr>
                      <a:r>
                        <a:rPr lang="en-GB" sz="2000">
                          <a:effectLst/>
                        </a:rPr>
                        <a:t>D1</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examine the potential impact of faults on an organisation</a:t>
                      </a:r>
                      <a:endParaRPr lang="en-GB" sz="2000">
                        <a:effectLst/>
                        <a:latin typeface="Trebuchet MS"/>
                        <a:ea typeface="Times New Roman"/>
                        <a:cs typeface="Trebuchet MS"/>
                      </a:endParaRPr>
                    </a:p>
                  </a:txBody>
                  <a:tcPr marL="68580" marR="68580" marT="0" marB="0" anchor="ctr"/>
                </a:tc>
                <a:tc>
                  <a:txBody>
                    <a:bodyPr/>
                    <a:lstStyle/>
                    <a:p>
                      <a:pPr>
                        <a:spcAft>
                          <a:spcPts val="0"/>
                        </a:spcAft>
                      </a:pPr>
                      <a:r>
                        <a:rPr lang="en-GB" sz="2000" dirty="0">
                          <a:effectLst/>
                        </a:rPr>
                        <a:t> </a:t>
                      </a:r>
                      <a:endParaRPr lang="en-GB" sz="2000" dirty="0">
                        <a:effectLst/>
                        <a:latin typeface="Trebuchet MS"/>
                        <a:ea typeface="Times New Roman"/>
                        <a:cs typeface="Trebuchet MS"/>
                      </a:endParaRPr>
                    </a:p>
                  </a:txBody>
                  <a:tcPr marL="68580" marR="68580" marT="0" marB="0"/>
                </a:tc>
                <a:tc>
                  <a:txBody>
                    <a:bodyPr/>
                    <a:lstStyle/>
                    <a:p>
                      <a:pPr algn="ctr">
                        <a:spcAft>
                          <a:spcPts val="0"/>
                        </a:spcAft>
                      </a:pPr>
                      <a:r>
                        <a:rPr lang="en-GB" sz="2000" dirty="0">
                          <a:effectLst/>
                        </a:rPr>
                        <a:t>6</a:t>
                      </a:r>
                    </a:p>
                    <a:p>
                      <a:pPr algn="ctr">
                        <a:spcAft>
                          <a:spcPts val="0"/>
                        </a:spcAft>
                      </a:pPr>
                      <a:r>
                        <a:rPr lang="en-GB" sz="2000" dirty="0">
                          <a:effectLst/>
                        </a:rPr>
                        <a:t> </a:t>
                      </a:r>
                      <a:endParaRPr lang="en-GB" sz="2000" dirty="0">
                        <a:effectLst/>
                        <a:latin typeface="Trebuchet MS"/>
                        <a:ea typeface="Times New Roman"/>
                        <a:cs typeface="Trebuchet MS"/>
                      </a:endParaRPr>
                    </a:p>
                  </a:txBody>
                  <a:tcPr marL="68580" marR="68580" marT="0" marB="0" anchor="ctr"/>
                </a:tc>
                <a:tc>
                  <a:txBody>
                    <a:bodyPr/>
                    <a:lstStyle/>
                    <a:p>
                      <a:pPr>
                        <a:spcAft>
                          <a:spcPts val="0"/>
                        </a:spcAft>
                      </a:pPr>
                      <a:r>
                        <a:rPr lang="en-GB" sz="2000">
                          <a:effectLst/>
                        </a:rPr>
                        <a:t> </a:t>
                      </a:r>
                      <a:endParaRPr lang="en-GB" sz="2000">
                        <a:effectLst/>
                        <a:latin typeface="Trebuchet MS"/>
                        <a:ea typeface="Times New Roman"/>
                        <a:cs typeface="Trebuchet MS"/>
                      </a:endParaRPr>
                    </a:p>
                  </a:txBody>
                  <a:tcPr marL="68580" marR="68580" marT="0" marB="0"/>
                </a:tc>
                <a:tc>
                  <a:txBody>
                    <a:bodyPr/>
                    <a:lstStyle/>
                    <a:p>
                      <a:pPr algn="ctr">
                        <a:spcAft>
                          <a:spcPts val="0"/>
                        </a:spcAft>
                      </a:pPr>
                      <a:r>
                        <a:rPr lang="en-GB" sz="1800" dirty="0">
                          <a:effectLst/>
                        </a:rPr>
                        <a:t>Observation Record</a:t>
                      </a:r>
                      <a:endParaRPr lang="en-GB" sz="1800" dirty="0">
                        <a:effectLst/>
                        <a:latin typeface="Trebuchet MS"/>
                        <a:ea typeface="Times New Roman"/>
                        <a:cs typeface="Trebuchet MS"/>
                      </a:endParaRPr>
                    </a:p>
                  </a:txBody>
                  <a:tcPr marL="68580" marR="68580" marT="0" marB="0" anchor="ctr"/>
                </a:tc>
              </a:tr>
            </a:tbl>
          </a:graphicData>
        </a:graphic>
      </p:graphicFrame>
    </p:spTree>
    <p:extLst>
      <p:ext uri="{BB962C8B-B14F-4D97-AF65-F5344CB8AC3E}">
        <p14:creationId xmlns:p14="http://schemas.microsoft.com/office/powerpoint/2010/main" val="18207954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399</Words>
  <Application>Microsoft Office PowerPoint</Application>
  <PresentationFormat>On-screen Show (4:3)</PresentationFormat>
  <Paragraphs>69</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Unit 13</vt:lpstr>
      <vt:lpstr>Task 1 </vt:lpstr>
      <vt:lpstr>Task 2 </vt:lpstr>
      <vt:lpstr>Task 3</vt:lpstr>
      <vt:lpstr>Task 4</vt:lpstr>
      <vt:lpstr>Task 5</vt:lpstr>
      <vt:lpstr>Task 6</vt:lpstr>
      <vt:lpstr>PowerPoint Presentation</vt:lpstr>
    </vt:vector>
  </TitlesOfParts>
  <Company>Crafty Milo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13</dc:title>
  <dc:creator>Philomena</dc:creator>
  <cp:lastModifiedBy>Philomena</cp:lastModifiedBy>
  <cp:revision>4</cp:revision>
  <dcterms:created xsi:type="dcterms:W3CDTF">2012-10-03T15:02:51Z</dcterms:created>
  <dcterms:modified xsi:type="dcterms:W3CDTF">2012-10-03T15:36:17Z</dcterms:modified>
</cp:coreProperties>
</file>