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9"/>
  </p:handout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C93B0E-D8DB-4C3D-9B95-D76869684B72}" type="datetimeFigureOut">
              <a:rPr lang="en-GB" smtClean="0"/>
              <a:t>28/11/2011</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EF2D3B3-5044-4547-B9CF-1B2065092B57}" type="slidenum">
              <a:rPr lang="en-GB" smtClean="0"/>
              <a:t>‹#›</a:t>
            </a:fld>
            <a:endParaRPr lang="en-GB"/>
          </a:p>
        </p:txBody>
      </p:sp>
    </p:spTree>
    <p:extLst>
      <p:ext uri="{BB962C8B-B14F-4D97-AF65-F5344CB8AC3E}">
        <p14:creationId xmlns:p14="http://schemas.microsoft.com/office/powerpoint/2010/main" val="395450444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6CA6DD0-70FB-4489-91C1-E756F09968BE}" type="datetimeFigureOut">
              <a:rPr lang="en-GB" smtClean="0"/>
              <a:t>28/11/2011</a:t>
            </a:fld>
            <a:endParaRPr lang="en-GB"/>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GB"/>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255B9F3-EA39-4F50-AF9E-6D1EDD9B1780}" type="slidenum">
              <a:rPr lang="en-GB" smtClean="0"/>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CA6DD0-70FB-4489-91C1-E756F09968BE}" type="datetimeFigureOut">
              <a:rPr lang="en-GB" smtClean="0"/>
              <a:t>28/11/2011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55B9F3-EA39-4F50-AF9E-6D1EDD9B178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96CA6DD0-70FB-4489-91C1-E756F09968BE}" type="datetimeFigureOut">
              <a:rPr lang="en-GB" smtClean="0"/>
              <a:t>28/11/2011</a:t>
            </a:fld>
            <a:endParaRPr lang="en-GB"/>
          </a:p>
        </p:txBody>
      </p:sp>
      <p:sp>
        <p:nvSpPr>
          <p:cNvPr id="5" name="Footer Placeholder 4"/>
          <p:cNvSpPr>
            <a:spLocks noGrp="1"/>
          </p:cNvSpPr>
          <p:nvPr>
            <p:ph type="ftr" sz="quarter" idx="11"/>
          </p:nvPr>
        </p:nvSpPr>
        <p:spPr>
          <a:xfrm>
            <a:off x="457201" y="6248207"/>
            <a:ext cx="5573483" cy="365125"/>
          </a:xfrm>
        </p:spPr>
        <p:txBody>
          <a:bodyPr/>
          <a:lstStyle/>
          <a:p>
            <a:endParaRPr lang="en-GB"/>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255B9F3-EA39-4F50-AF9E-6D1EDD9B1780}"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6CA6DD0-70FB-4489-91C1-E756F09968BE}" type="datetimeFigureOut">
              <a:rPr lang="en-GB" smtClean="0"/>
              <a:t>28/11/2011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255B9F3-EA39-4F50-AF9E-6D1EDD9B1780}" type="slidenum">
              <a:rPr lang="en-GB" smtClean="0"/>
              <a:t>‹#›</a:t>
            </a:fld>
            <a:endParaRPr lang="en-GB"/>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6CA6DD0-70FB-4489-91C1-E756F09968BE}" type="datetimeFigureOut">
              <a:rPr lang="en-GB" smtClean="0"/>
              <a:t>28/11/2011</a:t>
            </a:fld>
            <a:endParaRPr lang="en-GB"/>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255B9F3-EA39-4F50-AF9E-6D1EDD9B1780}" type="slidenum">
              <a:rPr lang="en-GB" smtClean="0"/>
              <a:t>‹#›</a:t>
            </a:fld>
            <a:endParaRPr lang="en-GB"/>
          </a:p>
        </p:txBody>
      </p:sp>
      <p:sp>
        <p:nvSpPr>
          <p:cNvPr id="14" name="Footer Placeholder 13"/>
          <p:cNvSpPr>
            <a:spLocks noGrp="1"/>
          </p:cNvSpPr>
          <p:nvPr>
            <p:ph type="ftr" sz="quarter" idx="12"/>
          </p:nvPr>
        </p:nvSpPr>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6CA6DD0-70FB-4489-91C1-E756F09968BE}" type="datetimeFigureOut">
              <a:rPr lang="en-GB" smtClean="0"/>
              <a:t>28/11/2011</a:t>
            </a:fld>
            <a:endParaRPr lang="en-GB"/>
          </a:p>
        </p:txBody>
      </p:sp>
      <p:sp>
        <p:nvSpPr>
          <p:cNvPr id="10" name="Slide Number Placeholder 9"/>
          <p:cNvSpPr>
            <a:spLocks noGrp="1"/>
          </p:cNvSpPr>
          <p:nvPr>
            <p:ph type="sldNum" sz="quarter" idx="16"/>
          </p:nvPr>
        </p:nvSpPr>
        <p:spPr/>
        <p:txBody>
          <a:bodyPr rtlCol="0"/>
          <a:lstStyle/>
          <a:p>
            <a:fld id="{0255B9F3-EA39-4F50-AF9E-6D1EDD9B1780}" type="slidenum">
              <a:rPr lang="en-GB" smtClean="0"/>
              <a:t>‹#›</a:t>
            </a:fld>
            <a:endParaRPr lang="en-GB"/>
          </a:p>
        </p:txBody>
      </p:sp>
      <p:sp>
        <p:nvSpPr>
          <p:cNvPr id="12" name="Footer Placeholder 11"/>
          <p:cNvSpPr>
            <a:spLocks noGrp="1"/>
          </p:cNvSpPr>
          <p:nvPr>
            <p:ph type="ftr" sz="quarter" idx="17"/>
          </p:nvPr>
        </p:nvSpPr>
        <p:spPr/>
        <p:txBody>
          <a:bodyPr rtlCol="0"/>
          <a:lstStyle/>
          <a:p>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6CA6DD0-70FB-4489-91C1-E756F09968BE}" type="datetimeFigureOut">
              <a:rPr lang="en-GB" smtClean="0"/>
              <a:t>28/11/2011</a:t>
            </a:fld>
            <a:endParaRPr lang="en-GB"/>
          </a:p>
        </p:txBody>
      </p:sp>
      <p:sp>
        <p:nvSpPr>
          <p:cNvPr id="12" name="Slide Number Placeholder 11"/>
          <p:cNvSpPr>
            <a:spLocks noGrp="1"/>
          </p:cNvSpPr>
          <p:nvPr>
            <p:ph type="sldNum" sz="quarter" idx="16"/>
          </p:nvPr>
        </p:nvSpPr>
        <p:spPr/>
        <p:txBody>
          <a:bodyPr rtlCol="0"/>
          <a:lstStyle/>
          <a:p>
            <a:fld id="{0255B9F3-EA39-4F50-AF9E-6D1EDD9B1780}" type="slidenum">
              <a:rPr lang="en-GB" smtClean="0"/>
              <a:t>‹#›</a:t>
            </a:fld>
            <a:endParaRPr lang="en-GB"/>
          </a:p>
        </p:txBody>
      </p:sp>
      <p:sp>
        <p:nvSpPr>
          <p:cNvPr id="14" name="Footer Placeholder 13"/>
          <p:cNvSpPr>
            <a:spLocks noGrp="1"/>
          </p:cNvSpPr>
          <p:nvPr>
            <p:ph type="ftr" sz="quarter" idx="17"/>
          </p:nvPr>
        </p:nvSpPr>
        <p:spPr/>
        <p:txBody>
          <a:bodyPr rtlCol="0"/>
          <a:lstStyle/>
          <a:p>
            <a:endParaRPr lang="en-GB"/>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6CA6DD0-70FB-4489-91C1-E756F09968BE}" type="datetimeFigureOut">
              <a:rPr lang="en-GB" smtClean="0"/>
              <a:t>28/11/2011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255B9F3-EA39-4F50-AF9E-6D1EDD9B1780}"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CA6DD0-70FB-4489-91C1-E756F09968BE}" type="datetimeFigureOut">
              <a:rPr lang="en-GB" smtClean="0"/>
              <a:t>28/11/2011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255B9F3-EA39-4F50-AF9E-6D1EDD9B178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6CA6DD0-70FB-4489-91C1-E756F09968BE}" type="datetimeFigureOut">
              <a:rPr lang="en-GB" smtClean="0"/>
              <a:t>28/11/2011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255B9F3-EA39-4F50-AF9E-6D1EDD9B1780}" type="slidenum">
              <a:rPr lang="en-GB" smtClean="0"/>
              <a:t>‹#›</a:t>
            </a:fld>
            <a:endParaRPr lang="en-GB"/>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6CA6DD0-70FB-4489-91C1-E756F09968BE}" type="datetimeFigureOut">
              <a:rPr lang="en-GB" smtClean="0"/>
              <a:t>28/11/2011</a:t>
            </a:fld>
            <a:endParaRPr lang="en-GB"/>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255B9F3-EA39-4F50-AF9E-6D1EDD9B1780}" type="slidenum">
              <a:rPr lang="en-GB" smtClean="0"/>
              <a:t>‹#›</a:t>
            </a:fld>
            <a:endParaRPr lang="en-GB"/>
          </a:p>
        </p:txBody>
      </p:sp>
      <p:sp>
        <p:nvSpPr>
          <p:cNvPr id="14" name="Footer Placeholder 13"/>
          <p:cNvSpPr>
            <a:spLocks noGrp="1"/>
          </p:cNvSpPr>
          <p:nvPr>
            <p:ph type="ftr" sz="quarter" idx="12"/>
          </p:nvPr>
        </p:nvSpPr>
        <p:spPr>
          <a:xfrm>
            <a:off x="1600200" y="6248206"/>
            <a:ext cx="4572000" cy="365125"/>
          </a:xfrm>
        </p:spPr>
        <p:txBody>
          <a:bodyPr rtlCol="0"/>
          <a:lstStyle/>
          <a:p>
            <a:endParaRPr lang="en-GB"/>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6CA6DD0-70FB-4489-91C1-E756F09968BE}" type="datetimeFigureOut">
              <a:rPr lang="en-GB" smtClean="0"/>
              <a:t>28/11/2011</a:t>
            </a:fld>
            <a:endParaRPr lang="en-GB"/>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GB"/>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255B9F3-EA39-4F50-AF9E-6D1EDD9B1780}"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Internal Customer Issues</a:t>
            </a:r>
            <a:endParaRPr lang="en-GB" dirty="0"/>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5902573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Communications</a:t>
            </a:r>
            <a:endParaRPr lang="en-GB" dirty="0"/>
          </a:p>
        </p:txBody>
      </p:sp>
      <p:sp>
        <p:nvSpPr>
          <p:cNvPr id="3" name="Content Placeholder 2"/>
          <p:cNvSpPr>
            <a:spLocks noGrp="1"/>
          </p:cNvSpPr>
          <p:nvPr>
            <p:ph sz="quarter" idx="1"/>
          </p:nvPr>
        </p:nvSpPr>
        <p:spPr/>
        <p:txBody>
          <a:bodyPr/>
          <a:lstStyle/>
          <a:p>
            <a:r>
              <a:rPr lang="en-GB" dirty="0" smtClean="0"/>
              <a:t>Some organisations have a help desk with phone lines ready to take incoming calls from end users. </a:t>
            </a:r>
          </a:p>
          <a:p>
            <a:endParaRPr lang="en-GB" dirty="0"/>
          </a:p>
          <a:p>
            <a:r>
              <a:rPr lang="en-GB" dirty="0" smtClean="0"/>
              <a:t>Some require a written notification of a problem, often via email. </a:t>
            </a:r>
          </a:p>
          <a:p>
            <a:endParaRPr lang="en-GB" dirty="0"/>
          </a:p>
          <a:p>
            <a:r>
              <a:rPr lang="en-GB" dirty="0" smtClean="0"/>
              <a:t>Others provide online help to their customers via chat. </a:t>
            </a:r>
            <a:endParaRPr lang="en-GB" dirty="0"/>
          </a:p>
        </p:txBody>
      </p:sp>
    </p:spTree>
    <p:extLst>
      <p:ext uri="{BB962C8B-B14F-4D97-AF65-F5344CB8AC3E}">
        <p14:creationId xmlns:p14="http://schemas.microsoft.com/office/powerpoint/2010/main" val="1408484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476672"/>
            <a:ext cx="8153400" cy="5619328"/>
          </a:xfrm>
        </p:spPr>
        <p:txBody>
          <a:bodyPr/>
          <a:lstStyle/>
          <a:p>
            <a:pPr marL="0" indent="0" algn="ctr">
              <a:buNone/>
            </a:pPr>
            <a:r>
              <a:rPr lang="en-GB" sz="3600" b="1" u="sng" dirty="0" smtClean="0"/>
              <a:t>Think about</a:t>
            </a:r>
          </a:p>
          <a:p>
            <a:pPr marL="0" indent="0">
              <a:buNone/>
            </a:pPr>
            <a:endParaRPr lang="en-GB" dirty="0"/>
          </a:p>
          <a:p>
            <a:pPr marL="0" indent="0">
              <a:buNone/>
            </a:pPr>
            <a:r>
              <a:rPr lang="en-GB" dirty="0" smtClean="0"/>
              <a:t>Why is it important that a record be kept of any faults and their remedies?</a:t>
            </a:r>
          </a:p>
          <a:p>
            <a:pPr marL="0" indent="0">
              <a:buNone/>
            </a:pPr>
            <a:endParaRPr lang="en-GB" dirty="0"/>
          </a:p>
          <a:p>
            <a:pPr marL="0" indent="0">
              <a:buNone/>
            </a:pPr>
            <a:r>
              <a:rPr lang="en-GB" dirty="0" smtClean="0"/>
              <a:t>Trend analysis?</a:t>
            </a:r>
          </a:p>
          <a:p>
            <a:pPr marL="0" indent="0">
              <a:buNone/>
            </a:pPr>
            <a:endParaRPr lang="en-GB" dirty="0"/>
          </a:p>
          <a:p>
            <a:pPr marL="0" indent="0">
              <a:buNone/>
            </a:pPr>
            <a:r>
              <a:rPr lang="en-GB" dirty="0" smtClean="0"/>
              <a:t>Fire fighting strategy?</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3027315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Understanding Impact</a:t>
            </a:r>
            <a:endParaRPr lang="en-GB" dirty="0"/>
          </a:p>
        </p:txBody>
      </p:sp>
      <p:sp>
        <p:nvSpPr>
          <p:cNvPr id="3" name="Content Placeholder 2"/>
          <p:cNvSpPr>
            <a:spLocks noGrp="1"/>
          </p:cNvSpPr>
          <p:nvPr>
            <p:ph sz="quarter" idx="1"/>
          </p:nvPr>
        </p:nvSpPr>
        <p:spPr/>
        <p:txBody>
          <a:bodyPr/>
          <a:lstStyle/>
          <a:p>
            <a:r>
              <a:rPr lang="en-GB" dirty="0" smtClean="0"/>
              <a:t>Technicians need to understand the problems faced by end users and treat them sympathetically. </a:t>
            </a:r>
          </a:p>
          <a:p>
            <a:pPr marL="0" indent="0">
              <a:buNone/>
            </a:pPr>
            <a:endParaRPr lang="en-GB" dirty="0" smtClean="0"/>
          </a:p>
          <a:p>
            <a:r>
              <a:rPr lang="en-GB" dirty="0" smtClean="0"/>
              <a:t>Computer users who’s systems fail may be seriously inconvenienced. </a:t>
            </a:r>
          </a:p>
          <a:p>
            <a:pPr marL="0" indent="0">
              <a:buNone/>
            </a:pPr>
            <a:endParaRPr lang="en-GB" dirty="0" smtClean="0"/>
          </a:p>
          <a:p>
            <a:r>
              <a:rPr lang="en-GB" dirty="0" smtClean="0"/>
              <a:t>To be left without a computer system for any length of time is unacceptable to most users. </a:t>
            </a:r>
            <a:endParaRPr lang="en-GB" dirty="0"/>
          </a:p>
        </p:txBody>
      </p:sp>
    </p:spTree>
    <p:extLst>
      <p:ext uri="{BB962C8B-B14F-4D97-AF65-F5344CB8AC3E}">
        <p14:creationId xmlns:p14="http://schemas.microsoft.com/office/powerpoint/2010/main" val="3919326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404664"/>
            <a:ext cx="8153400" cy="5691336"/>
          </a:xfrm>
        </p:spPr>
        <p:txBody>
          <a:bodyPr>
            <a:normAutofit lnSpcReduction="10000"/>
          </a:bodyPr>
          <a:lstStyle/>
          <a:p>
            <a:r>
              <a:rPr lang="en-GB" dirty="0"/>
              <a:t>Diagnosis / </a:t>
            </a:r>
            <a:r>
              <a:rPr lang="en-GB" dirty="0" smtClean="0"/>
              <a:t>Repair: A replacement service should be provided if the diagnosis of a problem is likely to take some time. </a:t>
            </a:r>
          </a:p>
          <a:p>
            <a:pPr marL="0" indent="0">
              <a:buNone/>
            </a:pPr>
            <a:endParaRPr lang="en-GB" dirty="0" smtClean="0"/>
          </a:p>
          <a:p>
            <a:r>
              <a:rPr lang="en-GB" dirty="0" smtClean="0"/>
              <a:t>Customer handover/acceptance process: When a fault is repaired, the record needs to be closed off. Confirmation that the system now works. </a:t>
            </a:r>
          </a:p>
          <a:p>
            <a:pPr marL="0" indent="0">
              <a:buNone/>
            </a:pPr>
            <a:endParaRPr lang="en-GB" dirty="0" smtClean="0"/>
          </a:p>
          <a:p>
            <a:r>
              <a:rPr lang="en-GB" dirty="0" smtClean="0"/>
              <a:t>Unresolved faults/Service Impact: unresolved faults can affect the user and potentially the service to external clients. Deadlines may be missed, orders not completed, targets not met. </a:t>
            </a:r>
            <a:endParaRPr lang="en-GB" dirty="0"/>
          </a:p>
        </p:txBody>
      </p:sp>
    </p:spTree>
    <p:extLst>
      <p:ext uri="{BB962C8B-B14F-4D97-AF65-F5344CB8AC3E}">
        <p14:creationId xmlns:p14="http://schemas.microsoft.com/office/powerpoint/2010/main" val="606488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External considerations</a:t>
            </a:r>
            <a:endParaRPr lang="en-GB" dirty="0"/>
          </a:p>
        </p:txBody>
      </p:sp>
      <p:sp>
        <p:nvSpPr>
          <p:cNvPr id="3" name="Content Placeholder 2"/>
          <p:cNvSpPr>
            <a:spLocks noGrp="1"/>
          </p:cNvSpPr>
          <p:nvPr>
            <p:ph sz="quarter" idx="1"/>
          </p:nvPr>
        </p:nvSpPr>
        <p:spPr>
          <a:xfrm>
            <a:off x="612648" y="1340768"/>
            <a:ext cx="8153400" cy="4755232"/>
          </a:xfrm>
        </p:spPr>
        <p:txBody>
          <a:bodyPr/>
          <a:lstStyle/>
          <a:p>
            <a:r>
              <a:rPr lang="en-GB" dirty="0" smtClean="0"/>
              <a:t>Relevant legislation: this exists to protect workers and draw attention to hazards in the workplace. Health and safety legislation. Proper safety procedures must be met. </a:t>
            </a:r>
          </a:p>
          <a:p>
            <a:r>
              <a:rPr lang="en-GB" dirty="0" smtClean="0"/>
              <a:t>Service level agreement (SLAs): sets out what level of support is expected such as response times, downtimes, schedules for work to be completed and security arrangements. External SLA between departments or an external SLA between a support organisation. </a:t>
            </a:r>
            <a:endParaRPr lang="en-GB" dirty="0"/>
          </a:p>
        </p:txBody>
      </p:sp>
    </p:spTree>
    <p:extLst>
      <p:ext uri="{BB962C8B-B14F-4D97-AF65-F5344CB8AC3E}">
        <p14:creationId xmlns:p14="http://schemas.microsoft.com/office/powerpoint/2010/main" val="26071807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12648" y="332656"/>
            <a:ext cx="8153400" cy="6264696"/>
          </a:xfrm>
        </p:spPr>
        <p:txBody>
          <a:bodyPr>
            <a:normAutofit lnSpcReduction="10000"/>
          </a:bodyPr>
          <a:lstStyle/>
          <a:p>
            <a:r>
              <a:rPr lang="en-GB" dirty="0" smtClean="0"/>
              <a:t>Escalation procedures: the decision to escalate an incident lies with the technician who is dealing with the end user who will have guidelines to adhere to where this is concerned. </a:t>
            </a:r>
          </a:p>
          <a:p>
            <a:pPr marL="0" indent="0">
              <a:buNone/>
            </a:pPr>
            <a:endParaRPr lang="en-GB" dirty="0" smtClean="0"/>
          </a:p>
          <a:p>
            <a:r>
              <a:rPr lang="en-GB" dirty="0" smtClean="0"/>
              <a:t>Documenting and reporting: keeping track of faults and how they are fixed is best recorded in a fault log. This can inform decisions such as resource allocation, prioritising of jobs, spot re occurring faults and manage staff better</a:t>
            </a:r>
            <a:r>
              <a:rPr lang="en-GB" smtClean="0"/>
              <a:t>. </a:t>
            </a:r>
          </a:p>
          <a:p>
            <a:pPr marL="0" indent="0">
              <a:buNone/>
            </a:pPr>
            <a:endParaRPr lang="en-GB" dirty="0" smtClean="0"/>
          </a:p>
          <a:p>
            <a:r>
              <a:rPr lang="en-GB" dirty="0" smtClean="0"/>
              <a:t>Contractual legal issues: uphold legal documents such as contracts, SLA. Behaviour contrary to your contract may incur fines and or dismissal. </a:t>
            </a:r>
            <a:endParaRPr lang="en-GB" dirty="0"/>
          </a:p>
        </p:txBody>
      </p:sp>
    </p:spTree>
    <p:extLst>
      <p:ext uri="{BB962C8B-B14F-4D97-AF65-F5344CB8AC3E}">
        <p14:creationId xmlns:p14="http://schemas.microsoft.com/office/powerpoint/2010/main" val="14390809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27</TotalTime>
  <Words>369</Words>
  <Application>Microsoft Office PowerPoint</Application>
  <PresentationFormat>On-screen Show (4:3)</PresentationFormat>
  <Paragraphs>33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Median</vt:lpstr>
      <vt:lpstr>Internal Customer Issues</vt:lpstr>
      <vt:lpstr>Communications</vt:lpstr>
      <vt:lpstr>PowerPoint Presentation</vt:lpstr>
      <vt:lpstr>Understanding Impact</vt:lpstr>
      <vt:lpstr>PowerPoint Presentation</vt:lpstr>
      <vt:lpstr>External considerations</vt:lpstr>
      <vt:lpstr>PowerPoint Presentation</vt:lpstr>
    </vt:vector>
  </TitlesOfParts>
  <Company>South Nottingham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Internal Customer Issues</dc:title>
  <dc:creator>Caroline Glorioso</dc:creator>
  <cp:lastModifiedBy>Caroline Glorioso</cp:lastModifiedBy>
  <cp:revision>5</cp:revision>
  <cp:lastPrinted>2011-11-28T14:30:52Z</cp:lastPrinted>
  <dcterms:created xsi:type="dcterms:W3CDTF">2011-11-28T14:04:56Z</dcterms:created>
  <dcterms:modified xsi:type="dcterms:W3CDTF">2011-11-28T14:32:03Z</dcterms:modified>
</cp:coreProperties>
</file>